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6" r:id="rId4"/>
  </p:sldMasterIdLst>
  <p:notesMasterIdLst>
    <p:notesMasterId r:id="rId84"/>
  </p:notesMasterIdLst>
  <p:handoutMasterIdLst>
    <p:handoutMasterId r:id="rId85"/>
  </p:handoutMasterIdLst>
  <p:sldIdLst>
    <p:sldId id="273" r:id="rId5"/>
    <p:sldId id="271" r:id="rId6"/>
    <p:sldId id="274" r:id="rId7"/>
    <p:sldId id="276" r:id="rId8"/>
    <p:sldId id="306" r:id="rId9"/>
    <p:sldId id="307" r:id="rId10"/>
    <p:sldId id="312" r:id="rId11"/>
    <p:sldId id="308" r:id="rId12"/>
    <p:sldId id="313" r:id="rId13"/>
    <p:sldId id="309" r:id="rId14"/>
    <p:sldId id="314" r:id="rId15"/>
    <p:sldId id="310" r:id="rId16"/>
    <p:sldId id="315" r:id="rId17"/>
    <p:sldId id="311" r:id="rId18"/>
    <p:sldId id="316" r:id="rId19"/>
    <p:sldId id="317" r:id="rId20"/>
    <p:sldId id="318" r:id="rId21"/>
    <p:sldId id="319" r:id="rId22"/>
    <p:sldId id="320" r:id="rId23"/>
    <p:sldId id="321" r:id="rId24"/>
    <p:sldId id="322" r:id="rId25"/>
    <p:sldId id="323" r:id="rId26"/>
    <p:sldId id="324" r:id="rId27"/>
    <p:sldId id="325" r:id="rId28"/>
    <p:sldId id="326" r:id="rId29"/>
    <p:sldId id="327" r:id="rId30"/>
    <p:sldId id="328" r:id="rId31"/>
    <p:sldId id="329" r:id="rId32"/>
    <p:sldId id="330" r:id="rId33"/>
    <p:sldId id="277" r:id="rId34"/>
    <p:sldId id="278" r:id="rId35"/>
    <p:sldId id="279" r:id="rId36"/>
    <p:sldId id="280" r:id="rId37"/>
    <p:sldId id="281" r:id="rId38"/>
    <p:sldId id="282" r:id="rId39"/>
    <p:sldId id="284" r:id="rId40"/>
    <p:sldId id="285" r:id="rId41"/>
    <p:sldId id="286" r:id="rId42"/>
    <p:sldId id="288" r:id="rId43"/>
    <p:sldId id="287" r:id="rId44"/>
    <p:sldId id="283" r:id="rId45"/>
    <p:sldId id="289" r:id="rId46"/>
    <p:sldId id="290" r:id="rId47"/>
    <p:sldId id="291" r:id="rId48"/>
    <p:sldId id="292" r:id="rId49"/>
    <p:sldId id="293" r:id="rId50"/>
    <p:sldId id="294" r:id="rId51"/>
    <p:sldId id="295" r:id="rId52"/>
    <p:sldId id="296" r:id="rId53"/>
    <p:sldId id="297" r:id="rId54"/>
    <p:sldId id="298" r:id="rId55"/>
    <p:sldId id="299" r:id="rId56"/>
    <p:sldId id="300" r:id="rId57"/>
    <p:sldId id="301" r:id="rId58"/>
    <p:sldId id="302" r:id="rId59"/>
    <p:sldId id="303" r:id="rId60"/>
    <p:sldId id="304" r:id="rId61"/>
    <p:sldId id="305" r:id="rId62"/>
    <p:sldId id="259" r:id="rId63"/>
    <p:sldId id="269" r:id="rId64"/>
    <p:sldId id="260" r:id="rId65"/>
    <p:sldId id="261" r:id="rId66"/>
    <p:sldId id="262" r:id="rId67"/>
    <p:sldId id="264" r:id="rId68"/>
    <p:sldId id="265" r:id="rId69"/>
    <p:sldId id="275" r:id="rId70"/>
    <p:sldId id="270" r:id="rId71"/>
    <p:sldId id="266" r:id="rId72"/>
    <p:sldId id="267" r:id="rId73"/>
    <p:sldId id="332" r:id="rId74"/>
    <p:sldId id="333" r:id="rId75"/>
    <p:sldId id="340" r:id="rId76"/>
    <p:sldId id="334" r:id="rId77"/>
    <p:sldId id="335" r:id="rId78"/>
    <p:sldId id="336" r:id="rId79"/>
    <p:sldId id="337" r:id="rId80"/>
    <p:sldId id="338" r:id="rId81"/>
    <p:sldId id="339" r:id="rId82"/>
    <p:sldId id="331" r:id="rId8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80000"/>
    <a:srgbClr val="66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9" autoAdjust="0"/>
    <p:restoredTop sz="94728" autoAdjust="0"/>
  </p:normalViewPr>
  <p:slideViewPr>
    <p:cSldViewPr>
      <p:cViewPr varScale="1">
        <p:scale>
          <a:sx n="69" d="100"/>
          <a:sy n="69" d="100"/>
        </p:scale>
        <p:origin x="1416" y="48"/>
      </p:cViewPr>
      <p:guideLst>
        <p:guide orient="horz" pos="2160"/>
        <p:guide pos="2880"/>
      </p:guideLst>
    </p:cSldViewPr>
  </p:slideViewPr>
  <p:notesTextViewPr>
    <p:cViewPr>
      <p:scale>
        <a:sx n="100" d="100"/>
        <a:sy n="100" d="100"/>
      </p:scale>
      <p:origin x="0" y="0"/>
    </p:cViewPr>
  </p:notesTextViewPr>
  <p:sorterViewPr>
    <p:cViewPr>
      <p:scale>
        <a:sx n="200" d="100"/>
        <a:sy n="200" d="100"/>
      </p:scale>
      <p:origin x="0" y="0"/>
    </p:cViewPr>
  </p:sorterViewPr>
  <p:notesViewPr>
    <p:cSldViewPr>
      <p:cViewPr varScale="1">
        <p:scale>
          <a:sx n="56" d="100"/>
          <a:sy n="56" d="100"/>
        </p:scale>
        <p:origin x="-1812" y="-10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notesMaster" Target="notesMasters/notesMaster1.xml"/><Relationship Id="rId89" Type="http://schemas.openxmlformats.org/officeDocument/2006/relationships/tableStyles" Target="tableStyles.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5" Type="http://schemas.openxmlformats.org/officeDocument/2006/relationships/slide" Target="slides/slide1.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handoutMaster" Target="handoutMasters/handoutMaster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viewProps" Target="viewProps.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D5C1BBC-B1E5-4F62-892C-E2A1DDCBC41C}" type="doc">
      <dgm:prSet loTypeId="urn:microsoft.com/office/officeart/2005/8/layout/equation1" loCatId="process" qsTypeId="urn:microsoft.com/office/officeart/2005/8/quickstyle/3d4" qsCatId="3D" csTypeId="urn:microsoft.com/office/officeart/2005/8/colors/accent1_2" csCatId="accent1" phldr="1"/>
      <dgm:spPr/>
    </dgm:pt>
    <dgm:pt modelId="{95D22AA1-0B03-4D26-9315-980EB5706480}">
      <dgm:prSet phldrT="[Text]" custT="1"/>
      <dgm:spPr>
        <a:solidFill>
          <a:schemeClr val="tx2">
            <a:lumMod val="75000"/>
          </a:schemeClr>
        </a:solidFill>
      </dgm:spPr>
      <dgm:t>
        <a:bodyPr/>
        <a:lstStyle/>
        <a:p>
          <a:pPr rtl="1"/>
          <a:r>
            <a:rPr lang="fa-IR" sz="2400" b="1" dirty="0" smtClean="0">
              <a:cs typeface="+mn-cs"/>
            </a:rPr>
            <a:t>سود بازرگانی (مصوب هیئت وزیران)</a:t>
          </a:r>
          <a:endParaRPr lang="fa-IR" sz="2400" b="1" dirty="0">
            <a:cs typeface="+mn-cs"/>
          </a:endParaRPr>
        </a:p>
      </dgm:t>
    </dgm:pt>
    <dgm:pt modelId="{645BCEBA-7C25-4CD4-88CE-6FC9FF9D4376}" type="parTrans" cxnId="{56704B79-4E95-42A9-975F-3859AE11609C}">
      <dgm:prSet/>
      <dgm:spPr/>
      <dgm:t>
        <a:bodyPr/>
        <a:lstStyle/>
        <a:p>
          <a:pPr rtl="1"/>
          <a:endParaRPr lang="fa-IR"/>
        </a:p>
      </dgm:t>
    </dgm:pt>
    <dgm:pt modelId="{ACBE4126-EA6D-4381-802A-79A94943DD23}" type="sibTrans" cxnId="{56704B79-4E95-42A9-975F-3859AE11609C}">
      <dgm:prSet/>
      <dgm:spPr>
        <a:solidFill>
          <a:srgbClr val="C00000"/>
        </a:solidFill>
      </dgm:spPr>
      <dgm:t>
        <a:bodyPr/>
        <a:lstStyle/>
        <a:p>
          <a:pPr rtl="1"/>
          <a:endParaRPr lang="fa-IR"/>
        </a:p>
      </dgm:t>
    </dgm:pt>
    <dgm:pt modelId="{0172EB3B-5247-4C01-8C42-E0C18F6353FC}">
      <dgm:prSet phldrT="[Text]" custT="1"/>
      <dgm:spPr>
        <a:solidFill>
          <a:schemeClr val="tx2">
            <a:lumMod val="75000"/>
          </a:schemeClr>
        </a:solidFill>
      </dgm:spPr>
      <dgm:t>
        <a:bodyPr/>
        <a:lstStyle/>
        <a:p>
          <a:pPr rtl="1"/>
          <a:r>
            <a:rPr lang="fa-IR" sz="2400" dirty="0" smtClean="0">
              <a:cs typeface="+mn-cs"/>
            </a:rPr>
            <a:t>حقوق گمرکی (مصوب مجلس ومعادل 4% ارزش گمرکی کالا)</a:t>
          </a:r>
          <a:endParaRPr lang="fa-IR" sz="2400" dirty="0">
            <a:cs typeface="+mn-cs"/>
          </a:endParaRPr>
        </a:p>
      </dgm:t>
    </dgm:pt>
    <dgm:pt modelId="{52351645-DA42-436D-A265-C70A221A08C4}" type="parTrans" cxnId="{37F0408A-B44D-464E-81EE-ACC2330B3743}">
      <dgm:prSet/>
      <dgm:spPr/>
      <dgm:t>
        <a:bodyPr/>
        <a:lstStyle/>
        <a:p>
          <a:pPr rtl="1"/>
          <a:endParaRPr lang="fa-IR"/>
        </a:p>
      </dgm:t>
    </dgm:pt>
    <dgm:pt modelId="{F28DAC4D-4D16-475F-AD24-F40C43D728DE}" type="sibTrans" cxnId="{37F0408A-B44D-464E-81EE-ACC2330B3743}">
      <dgm:prSet/>
      <dgm:spPr>
        <a:solidFill>
          <a:srgbClr val="C00000"/>
        </a:solidFill>
      </dgm:spPr>
      <dgm:t>
        <a:bodyPr/>
        <a:lstStyle/>
        <a:p>
          <a:pPr rtl="1"/>
          <a:endParaRPr lang="fa-IR"/>
        </a:p>
      </dgm:t>
    </dgm:pt>
    <dgm:pt modelId="{D0051F8B-9A09-4820-9FC2-CABA3147D851}">
      <dgm:prSet phldrT="[Text]" custT="1"/>
      <dgm:spPr>
        <a:solidFill>
          <a:srgbClr val="7030A0"/>
        </a:solidFill>
      </dgm:spPr>
      <dgm:t>
        <a:bodyPr/>
        <a:lstStyle/>
        <a:p>
          <a:pPr rtl="1"/>
          <a:r>
            <a:rPr lang="fa-IR" sz="2800" b="1" dirty="0" smtClean="0">
              <a:cs typeface="+mn-cs"/>
            </a:rPr>
            <a:t>حقوق ورودی</a:t>
          </a:r>
          <a:endParaRPr lang="fa-IR" sz="2800" b="1" dirty="0">
            <a:cs typeface="+mn-cs"/>
          </a:endParaRPr>
        </a:p>
      </dgm:t>
    </dgm:pt>
    <dgm:pt modelId="{A711EE89-53B3-4AFE-A879-E62CA894A57B}" type="parTrans" cxnId="{445B07B7-5914-48A4-A28D-C223A22288F2}">
      <dgm:prSet/>
      <dgm:spPr/>
      <dgm:t>
        <a:bodyPr/>
        <a:lstStyle/>
        <a:p>
          <a:pPr rtl="1"/>
          <a:endParaRPr lang="fa-IR"/>
        </a:p>
      </dgm:t>
    </dgm:pt>
    <dgm:pt modelId="{56AC10E0-4FCD-458A-97C5-DDF7F30E76CB}" type="sibTrans" cxnId="{445B07B7-5914-48A4-A28D-C223A22288F2}">
      <dgm:prSet/>
      <dgm:spPr/>
      <dgm:t>
        <a:bodyPr/>
        <a:lstStyle/>
        <a:p>
          <a:pPr rtl="1"/>
          <a:endParaRPr lang="fa-IR"/>
        </a:p>
      </dgm:t>
    </dgm:pt>
    <dgm:pt modelId="{7017D92A-0B10-4C03-B56A-C9DC0E0FE845}" type="pres">
      <dgm:prSet presAssocID="{CD5C1BBC-B1E5-4F62-892C-E2A1DDCBC41C}" presName="linearFlow" presStyleCnt="0">
        <dgm:presLayoutVars>
          <dgm:dir/>
          <dgm:resizeHandles val="exact"/>
        </dgm:presLayoutVars>
      </dgm:prSet>
      <dgm:spPr/>
    </dgm:pt>
    <dgm:pt modelId="{7E40E3BF-5AAC-40E9-AFB4-7E1BC4E459F6}" type="pres">
      <dgm:prSet presAssocID="{95D22AA1-0B03-4D26-9315-980EB5706480}" presName="node" presStyleLbl="node1" presStyleIdx="0" presStyleCnt="3" custScaleX="194955" custScaleY="243143" custLinFactX="-38331" custLinFactNeighborX="-100000" custLinFactNeighborY="3426">
        <dgm:presLayoutVars>
          <dgm:bulletEnabled val="1"/>
        </dgm:presLayoutVars>
      </dgm:prSet>
      <dgm:spPr/>
      <dgm:t>
        <a:bodyPr/>
        <a:lstStyle/>
        <a:p>
          <a:pPr rtl="1"/>
          <a:endParaRPr lang="fa-IR"/>
        </a:p>
      </dgm:t>
    </dgm:pt>
    <dgm:pt modelId="{53C02C54-C7B7-4731-8715-4D45196BD900}" type="pres">
      <dgm:prSet presAssocID="{ACBE4126-EA6D-4381-802A-79A94943DD23}" presName="spacerL" presStyleCnt="0"/>
      <dgm:spPr/>
    </dgm:pt>
    <dgm:pt modelId="{06B2DD96-2C7B-418B-BBA9-5F71370EE582}" type="pres">
      <dgm:prSet presAssocID="{ACBE4126-EA6D-4381-802A-79A94943DD23}" presName="sibTrans" presStyleLbl="sibTrans2D1" presStyleIdx="0" presStyleCnt="2"/>
      <dgm:spPr/>
      <dgm:t>
        <a:bodyPr/>
        <a:lstStyle/>
        <a:p>
          <a:pPr rtl="1"/>
          <a:endParaRPr lang="fa-IR"/>
        </a:p>
      </dgm:t>
    </dgm:pt>
    <dgm:pt modelId="{BB649677-F1D0-4138-975B-6B445D8C1DE1}" type="pres">
      <dgm:prSet presAssocID="{ACBE4126-EA6D-4381-802A-79A94943DD23}" presName="spacerR" presStyleCnt="0"/>
      <dgm:spPr/>
    </dgm:pt>
    <dgm:pt modelId="{BD71007B-22F6-450A-9408-F7AB65364E6C}" type="pres">
      <dgm:prSet presAssocID="{0172EB3B-5247-4C01-8C42-E0C18F6353FC}" presName="node" presStyleLbl="node1" presStyleIdx="1" presStyleCnt="3" custScaleX="190141" custScaleY="234248">
        <dgm:presLayoutVars>
          <dgm:bulletEnabled val="1"/>
        </dgm:presLayoutVars>
      </dgm:prSet>
      <dgm:spPr/>
      <dgm:t>
        <a:bodyPr/>
        <a:lstStyle/>
        <a:p>
          <a:pPr rtl="1"/>
          <a:endParaRPr lang="fa-IR"/>
        </a:p>
      </dgm:t>
    </dgm:pt>
    <dgm:pt modelId="{378586E8-74C9-4183-A1D8-C3FDBB7F2D71}" type="pres">
      <dgm:prSet presAssocID="{F28DAC4D-4D16-475F-AD24-F40C43D728DE}" presName="spacerL" presStyleCnt="0"/>
      <dgm:spPr/>
    </dgm:pt>
    <dgm:pt modelId="{A0AC5D99-7BEC-4E9F-A4BD-92C4F05F2805}" type="pres">
      <dgm:prSet presAssocID="{F28DAC4D-4D16-475F-AD24-F40C43D728DE}" presName="sibTrans" presStyleLbl="sibTrans2D1" presStyleIdx="1" presStyleCnt="2"/>
      <dgm:spPr/>
      <dgm:t>
        <a:bodyPr/>
        <a:lstStyle/>
        <a:p>
          <a:pPr rtl="1"/>
          <a:endParaRPr lang="fa-IR"/>
        </a:p>
      </dgm:t>
    </dgm:pt>
    <dgm:pt modelId="{163ABA78-DC46-4B01-9C27-8CE0F64D99A8}" type="pres">
      <dgm:prSet presAssocID="{F28DAC4D-4D16-475F-AD24-F40C43D728DE}" presName="spacerR" presStyleCnt="0"/>
      <dgm:spPr/>
    </dgm:pt>
    <dgm:pt modelId="{0CF2E7CE-2821-4B45-9086-A49262E4EC2B}" type="pres">
      <dgm:prSet presAssocID="{D0051F8B-9A09-4820-9FC2-CABA3147D851}" presName="node" presStyleLbl="node1" presStyleIdx="2" presStyleCnt="3" custScaleX="128891" custScaleY="136827">
        <dgm:presLayoutVars>
          <dgm:bulletEnabled val="1"/>
        </dgm:presLayoutVars>
      </dgm:prSet>
      <dgm:spPr/>
      <dgm:t>
        <a:bodyPr/>
        <a:lstStyle/>
        <a:p>
          <a:pPr rtl="1"/>
          <a:endParaRPr lang="fa-IR"/>
        </a:p>
      </dgm:t>
    </dgm:pt>
  </dgm:ptLst>
  <dgm:cxnLst>
    <dgm:cxn modelId="{9680B53E-BDA2-4E06-B74A-BC9C676E6776}" type="presOf" srcId="{CD5C1BBC-B1E5-4F62-892C-E2A1DDCBC41C}" destId="{7017D92A-0B10-4C03-B56A-C9DC0E0FE845}" srcOrd="0" destOrd="0" presId="urn:microsoft.com/office/officeart/2005/8/layout/equation1"/>
    <dgm:cxn modelId="{8E831D73-26C3-4CA2-B76D-B545B1053557}" type="presOf" srcId="{0172EB3B-5247-4C01-8C42-E0C18F6353FC}" destId="{BD71007B-22F6-450A-9408-F7AB65364E6C}" srcOrd="0" destOrd="0" presId="urn:microsoft.com/office/officeart/2005/8/layout/equation1"/>
    <dgm:cxn modelId="{37F0408A-B44D-464E-81EE-ACC2330B3743}" srcId="{CD5C1BBC-B1E5-4F62-892C-E2A1DDCBC41C}" destId="{0172EB3B-5247-4C01-8C42-E0C18F6353FC}" srcOrd="1" destOrd="0" parTransId="{52351645-DA42-436D-A265-C70A221A08C4}" sibTransId="{F28DAC4D-4D16-475F-AD24-F40C43D728DE}"/>
    <dgm:cxn modelId="{9E3EB08E-079E-4BD5-9C1C-38C1DED5DABB}" type="presOf" srcId="{D0051F8B-9A09-4820-9FC2-CABA3147D851}" destId="{0CF2E7CE-2821-4B45-9086-A49262E4EC2B}" srcOrd="0" destOrd="0" presId="urn:microsoft.com/office/officeart/2005/8/layout/equation1"/>
    <dgm:cxn modelId="{FDFAACC2-E2A3-423E-95C0-5475A860C5AD}" type="presOf" srcId="{95D22AA1-0B03-4D26-9315-980EB5706480}" destId="{7E40E3BF-5AAC-40E9-AFB4-7E1BC4E459F6}" srcOrd="0" destOrd="0" presId="urn:microsoft.com/office/officeart/2005/8/layout/equation1"/>
    <dgm:cxn modelId="{56704B79-4E95-42A9-975F-3859AE11609C}" srcId="{CD5C1BBC-B1E5-4F62-892C-E2A1DDCBC41C}" destId="{95D22AA1-0B03-4D26-9315-980EB5706480}" srcOrd="0" destOrd="0" parTransId="{645BCEBA-7C25-4CD4-88CE-6FC9FF9D4376}" sibTransId="{ACBE4126-EA6D-4381-802A-79A94943DD23}"/>
    <dgm:cxn modelId="{445B07B7-5914-48A4-A28D-C223A22288F2}" srcId="{CD5C1BBC-B1E5-4F62-892C-E2A1DDCBC41C}" destId="{D0051F8B-9A09-4820-9FC2-CABA3147D851}" srcOrd="2" destOrd="0" parTransId="{A711EE89-53B3-4AFE-A879-E62CA894A57B}" sibTransId="{56AC10E0-4FCD-458A-97C5-DDF7F30E76CB}"/>
    <dgm:cxn modelId="{60E9C562-53CF-4ED1-AAD4-EA48FFDD618F}" type="presOf" srcId="{F28DAC4D-4D16-475F-AD24-F40C43D728DE}" destId="{A0AC5D99-7BEC-4E9F-A4BD-92C4F05F2805}" srcOrd="0" destOrd="0" presId="urn:microsoft.com/office/officeart/2005/8/layout/equation1"/>
    <dgm:cxn modelId="{66345D93-D0AD-4133-BFCF-BCC1813E44AB}" type="presOf" srcId="{ACBE4126-EA6D-4381-802A-79A94943DD23}" destId="{06B2DD96-2C7B-418B-BBA9-5F71370EE582}" srcOrd="0" destOrd="0" presId="urn:microsoft.com/office/officeart/2005/8/layout/equation1"/>
    <dgm:cxn modelId="{F445124A-87AF-48FD-82BA-2DBD698A134A}" type="presParOf" srcId="{7017D92A-0B10-4C03-B56A-C9DC0E0FE845}" destId="{7E40E3BF-5AAC-40E9-AFB4-7E1BC4E459F6}" srcOrd="0" destOrd="0" presId="urn:microsoft.com/office/officeart/2005/8/layout/equation1"/>
    <dgm:cxn modelId="{14080E9E-580E-425F-BD34-B44059924EA6}" type="presParOf" srcId="{7017D92A-0B10-4C03-B56A-C9DC0E0FE845}" destId="{53C02C54-C7B7-4731-8715-4D45196BD900}" srcOrd="1" destOrd="0" presId="urn:microsoft.com/office/officeart/2005/8/layout/equation1"/>
    <dgm:cxn modelId="{7F1A018B-28CF-4825-A158-443EE0E6A479}" type="presParOf" srcId="{7017D92A-0B10-4C03-B56A-C9DC0E0FE845}" destId="{06B2DD96-2C7B-418B-BBA9-5F71370EE582}" srcOrd="2" destOrd="0" presId="urn:microsoft.com/office/officeart/2005/8/layout/equation1"/>
    <dgm:cxn modelId="{12EA9628-A75A-476E-A7E6-C63B6B299BE5}" type="presParOf" srcId="{7017D92A-0B10-4C03-B56A-C9DC0E0FE845}" destId="{BB649677-F1D0-4138-975B-6B445D8C1DE1}" srcOrd="3" destOrd="0" presId="urn:microsoft.com/office/officeart/2005/8/layout/equation1"/>
    <dgm:cxn modelId="{F7613A8A-E90D-4958-AFD9-790F07928F38}" type="presParOf" srcId="{7017D92A-0B10-4C03-B56A-C9DC0E0FE845}" destId="{BD71007B-22F6-450A-9408-F7AB65364E6C}" srcOrd="4" destOrd="0" presId="urn:microsoft.com/office/officeart/2005/8/layout/equation1"/>
    <dgm:cxn modelId="{E6ABF3E7-A188-4E75-BE5E-4EAE23966871}" type="presParOf" srcId="{7017D92A-0B10-4C03-B56A-C9DC0E0FE845}" destId="{378586E8-74C9-4183-A1D8-C3FDBB7F2D71}" srcOrd="5" destOrd="0" presId="urn:microsoft.com/office/officeart/2005/8/layout/equation1"/>
    <dgm:cxn modelId="{83234708-15B4-4C92-893B-FC412C29FC11}" type="presParOf" srcId="{7017D92A-0B10-4C03-B56A-C9DC0E0FE845}" destId="{A0AC5D99-7BEC-4E9F-A4BD-92C4F05F2805}" srcOrd="6" destOrd="0" presId="urn:microsoft.com/office/officeart/2005/8/layout/equation1"/>
    <dgm:cxn modelId="{49E75BA5-B9B2-457A-8042-A8B0D5DB2247}" type="presParOf" srcId="{7017D92A-0B10-4C03-B56A-C9DC0E0FE845}" destId="{163ABA78-DC46-4B01-9C27-8CE0F64D99A8}" srcOrd="7" destOrd="0" presId="urn:microsoft.com/office/officeart/2005/8/layout/equation1"/>
    <dgm:cxn modelId="{25B2F46C-A0C6-431C-8B41-37EC6ECEE0E1}" type="presParOf" srcId="{7017D92A-0B10-4C03-B56A-C9DC0E0FE845}" destId="{0CF2E7CE-2821-4B45-9086-A49262E4EC2B}" srcOrd="8" destOrd="0" presId="urn:microsoft.com/office/officeart/2005/8/layout/equati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E40E3BF-5AAC-40E9-AFB4-7E1BC4E459F6}">
      <dsp:nvSpPr>
        <dsp:cNvPr id="0" name=""/>
        <dsp:cNvSpPr/>
      </dsp:nvSpPr>
      <dsp:spPr>
        <a:xfrm>
          <a:off x="0" y="415613"/>
          <a:ext cx="2143346" cy="2673128"/>
        </a:xfrm>
        <a:prstGeom prst="ellipse">
          <a:avLst/>
        </a:prstGeom>
        <a:solidFill>
          <a:schemeClr val="tx2">
            <a:lumMod val="7500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rtl="1">
            <a:lnSpc>
              <a:spcPct val="90000"/>
            </a:lnSpc>
            <a:spcBef>
              <a:spcPct val="0"/>
            </a:spcBef>
            <a:spcAft>
              <a:spcPct val="35000"/>
            </a:spcAft>
          </a:pPr>
          <a:r>
            <a:rPr lang="fa-IR" sz="2400" b="1" kern="1200" dirty="0" smtClean="0">
              <a:cs typeface="+mn-cs"/>
            </a:rPr>
            <a:t>سود بازرگانی (مصوب هیئت وزیران)</a:t>
          </a:r>
          <a:endParaRPr lang="fa-IR" sz="2400" b="1" kern="1200" dirty="0">
            <a:cs typeface="+mn-cs"/>
          </a:endParaRPr>
        </a:p>
      </dsp:txBody>
      <dsp:txXfrm>
        <a:off x="0" y="415613"/>
        <a:ext cx="2143346" cy="2673128"/>
      </dsp:txXfrm>
    </dsp:sp>
    <dsp:sp modelId="{06B2DD96-2C7B-418B-BBA9-5F71370EE582}">
      <dsp:nvSpPr>
        <dsp:cNvPr id="0" name=""/>
        <dsp:cNvSpPr/>
      </dsp:nvSpPr>
      <dsp:spPr>
        <a:xfrm>
          <a:off x="2234356" y="1395684"/>
          <a:ext cx="637655" cy="637655"/>
        </a:xfrm>
        <a:prstGeom prst="mathPlus">
          <a:avLst/>
        </a:prstGeom>
        <a:solidFill>
          <a:srgbClr val="C00000"/>
        </a:solidFill>
        <a:ln>
          <a:noFill/>
        </a:ln>
        <a:effectLst/>
        <a:scene3d>
          <a:camera prst="orthographicFront"/>
          <a:lightRig rig="chilly" dir="t"/>
        </a:scene3d>
        <a:sp3d z="-70000" extrusionH="1700" prstMaterial="translucentPowder">
          <a:bevelT w="25400" h="6350" prst="softRound"/>
          <a:bevelB w="0" h="0" prst="convex"/>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88950" rtl="1">
            <a:lnSpc>
              <a:spcPct val="90000"/>
            </a:lnSpc>
            <a:spcBef>
              <a:spcPct val="0"/>
            </a:spcBef>
            <a:spcAft>
              <a:spcPct val="35000"/>
            </a:spcAft>
          </a:pPr>
          <a:endParaRPr lang="fa-IR" sz="1100" kern="1200"/>
        </a:p>
      </dsp:txBody>
      <dsp:txXfrm>
        <a:off x="2234356" y="1395684"/>
        <a:ext cx="637655" cy="637655"/>
      </dsp:txXfrm>
    </dsp:sp>
    <dsp:sp modelId="{BD71007B-22F6-450A-9408-F7AB65364E6C}">
      <dsp:nvSpPr>
        <dsp:cNvPr id="0" name=""/>
        <dsp:cNvSpPr/>
      </dsp:nvSpPr>
      <dsp:spPr>
        <a:xfrm>
          <a:off x="2961283" y="426844"/>
          <a:ext cx="2090421" cy="2575335"/>
        </a:xfrm>
        <a:prstGeom prst="ellipse">
          <a:avLst/>
        </a:prstGeom>
        <a:solidFill>
          <a:schemeClr val="tx2">
            <a:lumMod val="7500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rtl="1">
            <a:lnSpc>
              <a:spcPct val="90000"/>
            </a:lnSpc>
            <a:spcBef>
              <a:spcPct val="0"/>
            </a:spcBef>
            <a:spcAft>
              <a:spcPct val="35000"/>
            </a:spcAft>
          </a:pPr>
          <a:r>
            <a:rPr lang="fa-IR" sz="2400" kern="1200" dirty="0" smtClean="0">
              <a:cs typeface="+mn-cs"/>
            </a:rPr>
            <a:t>حقوق گمرکی (مصوب مجلس ومعادل 4% ارزش گمرکی کالا)</a:t>
          </a:r>
          <a:endParaRPr lang="fa-IR" sz="2400" kern="1200" dirty="0">
            <a:cs typeface="+mn-cs"/>
          </a:endParaRPr>
        </a:p>
      </dsp:txBody>
      <dsp:txXfrm>
        <a:off x="2961283" y="426844"/>
        <a:ext cx="2090421" cy="2575335"/>
      </dsp:txXfrm>
    </dsp:sp>
    <dsp:sp modelId="{A0AC5D99-7BEC-4E9F-A4BD-92C4F05F2805}">
      <dsp:nvSpPr>
        <dsp:cNvPr id="0" name=""/>
        <dsp:cNvSpPr/>
      </dsp:nvSpPr>
      <dsp:spPr>
        <a:xfrm>
          <a:off x="5140975" y="1395684"/>
          <a:ext cx="637655" cy="637655"/>
        </a:xfrm>
        <a:prstGeom prst="mathEqual">
          <a:avLst/>
        </a:prstGeom>
        <a:solidFill>
          <a:srgbClr val="C00000"/>
        </a:solidFill>
        <a:ln>
          <a:noFill/>
        </a:ln>
        <a:effectLst/>
        <a:scene3d>
          <a:camera prst="orthographicFront"/>
          <a:lightRig rig="chilly" dir="t"/>
        </a:scene3d>
        <a:sp3d z="-70000" extrusionH="1700" prstMaterial="translucentPowder">
          <a:bevelT w="25400" h="6350" prst="softRound"/>
          <a:bevelB w="0" h="0" prst="convex"/>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244600" rtl="1">
            <a:lnSpc>
              <a:spcPct val="90000"/>
            </a:lnSpc>
            <a:spcBef>
              <a:spcPct val="0"/>
            </a:spcBef>
            <a:spcAft>
              <a:spcPct val="35000"/>
            </a:spcAft>
          </a:pPr>
          <a:endParaRPr lang="fa-IR" sz="2800" kern="1200"/>
        </a:p>
      </dsp:txBody>
      <dsp:txXfrm>
        <a:off x="5140975" y="1395684"/>
        <a:ext cx="637655" cy="637655"/>
      </dsp:txXfrm>
    </dsp:sp>
    <dsp:sp modelId="{0CF2E7CE-2821-4B45-9086-A49262E4EC2B}">
      <dsp:nvSpPr>
        <dsp:cNvPr id="0" name=""/>
        <dsp:cNvSpPr/>
      </dsp:nvSpPr>
      <dsp:spPr>
        <a:xfrm>
          <a:off x="5867902" y="962370"/>
          <a:ext cx="1417035" cy="1504283"/>
        </a:xfrm>
        <a:prstGeom prst="ellipse">
          <a:avLst/>
        </a:prstGeom>
        <a:solidFill>
          <a:srgbClr val="7030A0"/>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lvl="0" algn="ctr" defTabSz="1244600" rtl="1">
            <a:lnSpc>
              <a:spcPct val="90000"/>
            </a:lnSpc>
            <a:spcBef>
              <a:spcPct val="0"/>
            </a:spcBef>
            <a:spcAft>
              <a:spcPct val="35000"/>
            </a:spcAft>
          </a:pPr>
          <a:r>
            <a:rPr lang="fa-IR" sz="2800" b="1" kern="1200" dirty="0" smtClean="0">
              <a:cs typeface="+mn-cs"/>
            </a:rPr>
            <a:t>حقوق ورودی</a:t>
          </a:r>
          <a:endParaRPr lang="fa-IR" sz="2800" b="1" kern="1200" dirty="0">
            <a:cs typeface="+mn-cs"/>
          </a:endParaRPr>
        </a:p>
      </dsp:txBody>
      <dsp:txXfrm>
        <a:off x="5867902" y="962370"/>
        <a:ext cx="1417035" cy="1504283"/>
      </dsp:txXfrm>
    </dsp:sp>
  </dsp:spTree>
</dsp:drawing>
</file>

<file path=ppt/diagrams/layout1.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sz="quarter" idx="1"/>
          </p:nvPr>
        </p:nvSpPr>
        <p:spPr>
          <a:xfrm>
            <a:off x="1588" y="0"/>
            <a:ext cx="2971800" cy="457200"/>
          </a:xfrm>
          <a:prstGeom prst="rect">
            <a:avLst/>
          </a:prstGeom>
        </p:spPr>
        <p:txBody>
          <a:bodyPr vert="horz" lIns="91440" tIns="45720" rIns="91440" bIns="45720" rtlCol="1"/>
          <a:lstStyle>
            <a:lvl1pPr algn="l">
              <a:defRPr sz="1200"/>
            </a:lvl1pPr>
          </a:lstStyle>
          <a:p>
            <a:fld id="{E33388C2-D433-46C2-9BBD-79EEEAEF23C3}" type="datetimeFigureOut">
              <a:rPr lang="fa-IR" smtClean="0"/>
              <a:pPr/>
              <a:t>22/02/1439</a:t>
            </a:fld>
            <a:endParaRPr lang="fa-IR"/>
          </a:p>
        </p:txBody>
      </p:sp>
      <p:sp>
        <p:nvSpPr>
          <p:cNvPr id="4" name="Footer Placeholder 3"/>
          <p:cNvSpPr>
            <a:spLocks noGrp="1"/>
          </p:cNvSpPr>
          <p:nvPr>
            <p:ph type="ftr" sz="quarter" idx="2"/>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fa-IR"/>
          </a:p>
        </p:txBody>
      </p:sp>
      <p:sp>
        <p:nvSpPr>
          <p:cNvPr id="5" name="Slide Number Placeholder 4"/>
          <p:cNvSpPr>
            <a:spLocks noGrp="1"/>
          </p:cNvSpPr>
          <p:nvPr>
            <p:ph type="sldNum" sz="quarter" idx="3"/>
          </p:nvPr>
        </p:nvSpPr>
        <p:spPr>
          <a:xfrm>
            <a:off x="1588" y="8685213"/>
            <a:ext cx="2971800" cy="457200"/>
          </a:xfrm>
          <a:prstGeom prst="rect">
            <a:avLst/>
          </a:prstGeom>
        </p:spPr>
        <p:txBody>
          <a:bodyPr vert="horz" lIns="91440" tIns="45720" rIns="91440" bIns="45720" rtlCol="1" anchor="b"/>
          <a:lstStyle>
            <a:lvl1pPr algn="l">
              <a:defRPr sz="1200"/>
            </a:lvl1pPr>
          </a:lstStyle>
          <a:p>
            <a:fld id="{DC162F65-D0FE-4594-A53C-06CB4EEF515C}" type="slidenum">
              <a:rPr lang="fa-IR" smtClean="0"/>
              <a:pPr/>
              <a:t>‹#›</a:t>
            </a:fld>
            <a:endParaRPr lang="fa-IR"/>
          </a:p>
        </p:txBody>
      </p:sp>
    </p:spTree>
    <p:extLst>
      <p:ext uri="{BB962C8B-B14F-4D97-AF65-F5344CB8AC3E}">
        <p14:creationId xmlns:p14="http://schemas.microsoft.com/office/powerpoint/2010/main" val="226689070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22124ACC-7AE8-4C56-A6D7-AAB9B23421B3}" type="datetimeFigureOut">
              <a:rPr lang="fa-IR" smtClean="0"/>
              <a:pPr/>
              <a:t>22/02/1439</a:t>
            </a:fld>
            <a:endParaRPr lang="fa-I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473CD9A3-C22E-418D-B477-F56D4B22F121}" type="slidenum">
              <a:rPr lang="fa-IR" smtClean="0"/>
              <a:pPr/>
              <a:t>‹#›</a:t>
            </a:fld>
            <a:endParaRPr lang="fa-IR"/>
          </a:p>
        </p:txBody>
      </p:sp>
    </p:spTree>
    <p:extLst>
      <p:ext uri="{BB962C8B-B14F-4D97-AF65-F5344CB8AC3E}">
        <p14:creationId xmlns:p14="http://schemas.microsoft.com/office/powerpoint/2010/main" val="2788240806"/>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73CD9A3-C22E-418D-B477-F56D4B22F121}" type="slidenum">
              <a:rPr lang="fa-IR" smtClean="0"/>
              <a:pPr/>
              <a:t>54</a:t>
            </a:fld>
            <a:endParaRPr lang="fa-I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a:p>
        </p:txBody>
      </p:sp>
      <p:sp>
        <p:nvSpPr>
          <p:cNvPr id="4" name="Slide Number Placeholder 3"/>
          <p:cNvSpPr>
            <a:spLocks noGrp="1"/>
          </p:cNvSpPr>
          <p:nvPr>
            <p:ph type="sldNum" sz="quarter" idx="10"/>
          </p:nvPr>
        </p:nvSpPr>
        <p:spPr/>
        <p:txBody>
          <a:bodyPr/>
          <a:lstStyle/>
          <a:p>
            <a:fld id="{473CD9A3-C22E-418D-B477-F56D4B22F121}" type="slidenum">
              <a:rPr lang="fa-IR" smtClean="0"/>
              <a:pPr/>
              <a:t>63</a:t>
            </a:fld>
            <a:endParaRPr lang="fa-IR"/>
          </a:p>
        </p:txBody>
      </p:sp>
    </p:spTree>
    <p:extLst>
      <p:ext uri="{BB962C8B-B14F-4D97-AF65-F5344CB8AC3E}">
        <p14:creationId xmlns:p14="http://schemas.microsoft.com/office/powerpoint/2010/main" val="297994093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15"/>
          <p:cNvGrpSpPr/>
          <p:nvPr/>
        </p:nvGrpSpPr>
        <p:grpSpPr>
          <a:xfrm>
            <a:off x="0" y="0"/>
            <a:ext cx="9144000" cy="6858000"/>
            <a:chOff x="0" y="0"/>
            <a:chExt cx="9144000" cy="6858000"/>
          </a:xfrm>
        </p:grpSpPr>
        <p:sp>
          <p:nvSpPr>
            <p:cNvPr id="8" name="Rectangle 7"/>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Freeform 9"/>
          <p:cNvSpPr/>
          <p:nvPr/>
        </p:nvSpPr>
        <p:spPr>
          <a:xfrm rot="10800000">
            <a:off x="891821" y="5617774"/>
            <a:ext cx="7382935"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989952" y="1016990"/>
            <a:ext cx="7179733" cy="4831643"/>
          </a:xfrm>
          <a:prstGeom prst="rect">
            <a:avLst/>
          </a:prstGeom>
          <a:solidFill>
            <a:schemeClr val="bg1">
              <a:lumMod val="75000"/>
              <a:lumOff val="25000"/>
            </a:schemeClr>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990600" y="1009650"/>
            <a:ext cx="7179733" cy="4831643"/>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769521" y="702069"/>
            <a:ext cx="567831" cy="567830"/>
          </a:xfrm>
          <a:prstGeom prst="rect">
            <a:avLst/>
          </a:prstGeom>
          <a:noFill/>
        </p:spPr>
      </p:pic>
      <p:pic>
        <p:nvPicPr>
          <p:cNvPr id="14"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7855433" y="749720"/>
            <a:ext cx="566928" cy="566928"/>
          </a:xfrm>
          <a:prstGeom prst="rect">
            <a:avLst/>
          </a:prstGeom>
          <a:noFill/>
        </p:spPr>
      </p:pic>
      <p:sp>
        <p:nvSpPr>
          <p:cNvPr id="2" name="Title 1"/>
          <p:cNvSpPr>
            <a:spLocks noGrp="1"/>
          </p:cNvSpPr>
          <p:nvPr>
            <p:ph type="ctrTitle"/>
          </p:nvPr>
        </p:nvSpPr>
        <p:spPr>
          <a:xfrm>
            <a:off x="1727201" y="1794935"/>
            <a:ext cx="5723468" cy="1828090"/>
          </a:xfrm>
        </p:spPr>
        <p:txBody>
          <a:bodyPr anchor="b">
            <a:normAutofit/>
          </a:bodyPr>
          <a:lstStyle>
            <a:lvl1pPr>
              <a:defRPr sz="4800"/>
            </a:lvl1pPr>
          </a:lstStyle>
          <a:p>
            <a:r>
              <a:rPr lang="en-US" smtClean="0"/>
              <a:t>Click to edit Master title style</a:t>
            </a:r>
            <a:endParaRPr lang="en-US"/>
          </a:p>
        </p:txBody>
      </p:sp>
      <p:sp>
        <p:nvSpPr>
          <p:cNvPr id="3" name="Subtitle 2"/>
          <p:cNvSpPr>
            <a:spLocks noGrp="1"/>
          </p:cNvSpPr>
          <p:nvPr>
            <p:ph type="subTitle" idx="1"/>
          </p:nvPr>
        </p:nvSpPr>
        <p:spPr>
          <a:xfrm>
            <a:off x="1727200" y="3736622"/>
            <a:ext cx="5712179" cy="1524000"/>
          </a:xfrm>
        </p:spPr>
        <p:txBody>
          <a:bodyPr/>
          <a:lstStyle>
            <a:lvl1pPr marL="0" indent="0" algn="ctr">
              <a:buNone/>
              <a:defRPr>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6770676" y="5357592"/>
            <a:ext cx="1213821" cy="365125"/>
          </a:xfrm>
        </p:spPr>
        <p:txBody>
          <a:bodyPr/>
          <a:lstStyle/>
          <a:p>
            <a:fld id="{1D8BD707-D9CF-40AE-B4C6-C98DA3205C09}" type="datetimeFigureOut">
              <a:rPr lang="en-US" smtClean="0"/>
              <a:pPr/>
              <a:t>11/11/2017</a:t>
            </a:fld>
            <a:endParaRPr lang="en-US"/>
          </a:p>
        </p:txBody>
      </p:sp>
      <p:sp>
        <p:nvSpPr>
          <p:cNvPr id="5" name="Footer Placeholder 4"/>
          <p:cNvSpPr>
            <a:spLocks noGrp="1"/>
          </p:cNvSpPr>
          <p:nvPr>
            <p:ph type="ftr" sz="quarter" idx="11"/>
          </p:nvPr>
        </p:nvSpPr>
        <p:spPr>
          <a:xfrm>
            <a:off x="1174044" y="5357592"/>
            <a:ext cx="5034845" cy="365125"/>
          </a:xfrm>
        </p:spPr>
        <p:txBody>
          <a:bodyPr/>
          <a:lstStyle/>
          <a:p>
            <a:endParaRPr lang="en-US"/>
          </a:p>
        </p:txBody>
      </p:sp>
      <p:sp>
        <p:nvSpPr>
          <p:cNvPr id="6" name="Slide Number Placeholder 5"/>
          <p:cNvSpPr>
            <a:spLocks noGrp="1"/>
          </p:cNvSpPr>
          <p:nvPr>
            <p:ph type="sldNum" sz="quarter" idx="12"/>
          </p:nvPr>
        </p:nvSpPr>
        <p:spPr>
          <a:xfrm>
            <a:off x="6213930" y="5357592"/>
            <a:ext cx="554023" cy="365125"/>
          </a:xfrm>
        </p:spPr>
        <p:txBody>
          <a:bodyPr/>
          <a:lstStyle>
            <a:lvl1pPr algn="ctr">
              <a:defRPr/>
            </a:lvl1p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1" y="925690"/>
            <a:ext cx="1430867" cy="4763911"/>
          </a:xfrm>
        </p:spPr>
        <p:txBody>
          <a:bodyPr vert="eaVert"/>
          <a:lstStyle>
            <a:lvl1pPr algn="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98221" y="1106312"/>
            <a:ext cx="5178779" cy="440266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44979" y="2239430"/>
            <a:ext cx="6254044" cy="1362075"/>
          </a:xfrm>
        </p:spPr>
        <p:txBody>
          <a:bodyPr anchor="b"/>
          <a:lstStyle>
            <a:lvl1pPr algn="ctr">
              <a:defRPr sz="4000" b="0"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456267" y="3725334"/>
            <a:ext cx="6231467" cy="1309511"/>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11/11/2017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
        <p:nvSpPr>
          <p:cNvPr id="9" name="Content Placeholder 8"/>
          <p:cNvSpPr>
            <a:spLocks noGrp="1"/>
          </p:cNvSpPr>
          <p:nvPr>
            <p:ph sz="quarter" idx="13"/>
          </p:nvPr>
        </p:nvSpPr>
        <p:spPr>
          <a:xfrm>
            <a:off x="1298448" y="2121407"/>
            <a:ext cx="3200400" cy="360273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4663440" y="2119313"/>
            <a:ext cx="3200400" cy="3605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557869" y="2122312"/>
            <a:ext cx="2939521" cy="820208"/>
          </a:xfrm>
        </p:spPr>
        <p:txBody>
          <a:bodyPr anchor="b">
            <a:norm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910669" y="2122311"/>
            <a:ext cx="2944368" cy="822960"/>
          </a:xfrm>
        </p:spPr>
        <p:txBody>
          <a:bodyPr anchor="b">
            <a:norm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1D8BD707-D9CF-40AE-B4C6-C98DA3205C09}" type="datetimeFigureOut">
              <a:rPr lang="en-US" smtClean="0"/>
              <a:pPr/>
              <a:t>11/11/2017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
        <p:nvSpPr>
          <p:cNvPr id="11" name="Content Placeholder 10"/>
          <p:cNvSpPr>
            <a:spLocks noGrp="1"/>
          </p:cNvSpPr>
          <p:nvPr>
            <p:ph sz="quarter" idx="13"/>
          </p:nvPr>
        </p:nvSpPr>
        <p:spPr>
          <a:xfrm>
            <a:off x="1298448" y="2944368"/>
            <a:ext cx="3227832" cy="277977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12"/>
          <p:cNvSpPr>
            <a:spLocks noGrp="1"/>
          </p:cNvSpPr>
          <p:nvPr>
            <p:ph sz="quarter" idx="14"/>
          </p:nvPr>
        </p:nvSpPr>
        <p:spPr>
          <a:xfrm>
            <a:off x="4645151" y="2944813"/>
            <a:ext cx="3227832" cy="277977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11/11/2017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11/11/2017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8" name="Group 15"/>
          <p:cNvGrpSpPr/>
          <p:nvPr/>
        </p:nvGrpSpPr>
        <p:grpSpPr>
          <a:xfrm>
            <a:off x="0" y="0"/>
            <a:ext cx="9144000" cy="6858000"/>
            <a:chOff x="0" y="0"/>
            <a:chExt cx="9144000" cy="6858000"/>
          </a:xfrm>
        </p:grpSpPr>
        <p:sp>
          <p:nvSpPr>
            <p:cNvPr id="9" name="Rectangle 8"/>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Freeform 10"/>
          <p:cNvSpPr/>
          <p:nvPr/>
        </p:nvSpPr>
        <p:spPr>
          <a:xfrm rot="10800000">
            <a:off x="632177" y="6058038"/>
            <a:ext cx="772160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rot="60000">
            <a:off x="4468872" y="605163"/>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rot="60000">
            <a:off x="4471416" y="603504"/>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21540000">
            <a:off x="749204" y="576868"/>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rot="21540000">
            <a:off x="749808" y="576072"/>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2371106" y="293953"/>
            <a:ext cx="567831" cy="567830"/>
          </a:xfrm>
          <a:prstGeom prst="rect">
            <a:avLst/>
          </a:prstGeom>
          <a:noFill/>
        </p:spPr>
      </p:pic>
      <p:pic>
        <p:nvPicPr>
          <p:cNvPr id="19"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6279647" y="333163"/>
            <a:ext cx="566928" cy="566928"/>
          </a:xfrm>
          <a:prstGeom prst="rect">
            <a:avLst/>
          </a:prstGeom>
          <a:noFill/>
        </p:spPr>
      </p:pic>
      <p:sp>
        <p:nvSpPr>
          <p:cNvPr id="2" name="Title 1"/>
          <p:cNvSpPr>
            <a:spLocks noGrp="1"/>
          </p:cNvSpPr>
          <p:nvPr>
            <p:ph type="title"/>
          </p:nvPr>
        </p:nvSpPr>
        <p:spPr>
          <a:xfrm rot="-60000">
            <a:off x="1108976" y="2020042"/>
            <a:ext cx="3064827" cy="1503037"/>
          </a:xfrm>
        </p:spPr>
        <p:txBody>
          <a:bodyPr anchor="b">
            <a:normAutofit/>
          </a:bodyPr>
          <a:lstStyle>
            <a:lvl1pPr algn="ctr">
              <a:defRPr sz="2400" b="0"/>
            </a:lvl1pPr>
          </a:lstStyle>
          <a:p>
            <a:r>
              <a:rPr lang="en-US" smtClean="0"/>
              <a:t>Click to edit Master title style</a:t>
            </a:r>
            <a:endParaRPr lang="en-US"/>
          </a:p>
        </p:txBody>
      </p:sp>
      <p:sp>
        <p:nvSpPr>
          <p:cNvPr id="3" name="Content Placeholder 2"/>
          <p:cNvSpPr>
            <a:spLocks noGrp="1"/>
          </p:cNvSpPr>
          <p:nvPr>
            <p:ph idx="1"/>
          </p:nvPr>
        </p:nvSpPr>
        <p:spPr>
          <a:xfrm rot="60000">
            <a:off x="4854291" y="1150993"/>
            <a:ext cx="3020792" cy="4625489"/>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rot="-60000">
            <a:off x="1148125" y="3623748"/>
            <a:ext cx="3048891" cy="2100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rot="60000">
            <a:off x="6341698" y="5885672"/>
            <a:ext cx="1213821" cy="365125"/>
          </a:xfrm>
        </p:spPr>
        <p:txBody>
          <a:bodyPr/>
          <a:lstStyle/>
          <a:p>
            <a:fld id="{1D8BD707-D9CF-40AE-B4C6-C98DA3205C09}" type="datetimeFigureOut">
              <a:rPr lang="en-US" smtClean="0"/>
              <a:pPr/>
              <a:t>11/11/2017</a:t>
            </a:fld>
            <a:endParaRPr lang="en-US"/>
          </a:p>
        </p:txBody>
      </p:sp>
      <p:sp>
        <p:nvSpPr>
          <p:cNvPr id="6" name="Footer Placeholder 5"/>
          <p:cNvSpPr>
            <a:spLocks noGrp="1"/>
          </p:cNvSpPr>
          <p:nvPr>
            <p:ph type="ftr" sz="quarter" idx="11"/>
          </p:nvPr>
        </p:nvSpPr>
        <p:spPr>
          <a:xfrm rot="-60000">
            <a:off x="914554" y="5829261"/>
            <a:ext cx="3522607" cy="365125"/>
          </a:xfrm>
        </p:spPr>
        <p:txBody>
          <a:bodyPr/>
          <a:lstStyle/>
          <a:p>
            <a:endParaRPr lang="en-US"/>
          </a:p>
        </p:txBody>
      </p:sp>
      <p:sp>
        <p:nvSpPr>
          <p:cNvPr id="7" name="Slide Number Placeholder 6"/>
          <p:cNvSpPr>
            <a:spLocks noGrp="1"/>
          </p:cNvSpPr>
          <p:nvPr>
            <p:ph type="sldNum" sz="quarter" idx="12"/>
          </p:nvPr>
        </p:nvSpPr>
        <p:spPr>
          <a:xfrm rot="60000">
            <a:off x="7557313" y="5896961"/>
            <a:ext cx="554023" cy="365125"/>
          </a:xfrm>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8" name="Group 15"/>
          <p:cNvGrpSpPr/>
          <p:nvPr/>
        </p:nvGrpSpPr>
        <p:grpSpPr>
          <a:xfrm>
            <a:off x="0" y="0"/>
            <a:ext cx="9144000" cy="6858000"/>
            <a:chOff x="0" y="0"/>
            <a:chExt cx="9144000" cy="6858000"/>
          </a:xfrm>
        </p:grpSpPr>
        <p:sp>
          <p:nvSpPr>
            <p:cNvPr id="9" name="Rectangle 8"/>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1" name="Freeform 30"/>
          <p:cNvSpPr/>
          <p:nvPr/>
        </p:nvSpPr>
        <p:spPr>
          <a:xfrm rot="10800000">
            <a:off x="632177" y="6058038"/>
            <a:ext cx="772160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rot="21540000">
            <a:off x="749204" y="576868"/>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21540000">
            <a:off x="745058" y="575769"/>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rot="60000">
            <a:off x="4468872" y="605163"/>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rot="60000">
            <a:off x="4464768" y="603920"/>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2371106" y="293953"/>
            <a:ext cx="567831" cy="567830"/>
          </a:xfrm>
          <a:prstGeom prst="rect">
            <a:avLst/>
          </a:prstGeom>
          <a:noFill/>
        </p:spPr>
      </p:pic>
      <p:pic>
        <p:nvPicPr>
          <p:cNvPr id="15"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6279647" y="333163"/>
            <a:ext cx="566928" cy="566928"/>
          </a:xfrm>
          <a:prstGeom prst="rect">
            <a:avLst/>
          </a:prstGeom>
          <a:noFill/>
        </p:spPr>
      </p:pic>
      <p:sp>
        <p:nvSpPr>
          <p:cNvPr id="2" name="Title 1"/>
          <p:cNvSpPr>
            <a:spLocks noGrp="1"/>
          </p:cNvSpPr>
          <p:nvPr>
            <p:ph type="title"/>
          </p:nvPr>
        </p:nvSpPr>
        <p:spPr>
          <a:xfrm rot="-60000">
            <a:off x="1106424" y="2020824"/>
            <a:ext cx="3063240" cy="1499616"/>
          </a:xfrm>
        </p:spPr>
        <p:txBody>
          <a:bodyPr anchor="b">
            <a:normAutofit/>
          </a:bodyPr>
          <a:lstStyle>
            <a:lvl1pPr algn="ctr">
              <a:defRPr sz="2400" b="0"/>
            </a:lvl1pPr>
          </a:lstStyle>
          <a:p>
            <a:r>
              <a:rPr lang="en-US" smtClean="0"/>
              <a:t>Click to edit Master title style</a:t>
            </a:r>
            <a:endParaRPr lang="en-US" dirty="0"/>
          </a:p>
        </p:txBody>
      </p:sp>
      <p:sp>
        <p:nvSpPr>
          <p:cNvPr id="3" name="Picture Placeholder 2"/>
          <p:cNvSpPr>
            <a:spLocks noGrp="1"/>
          </p:cNvSpPr>
          <p:nvPr>
            <p:ph type="pic" idx="1"/>
          </p:nvPr>
        </p:nvSpPr>
        <p:spPr>
          <a:xfrm rot="60000">
            <a:off x="4898615" y="1207272"/>
            <a:ext cx="2913863" cy="4539412"/>
          </a:xfrm>
          <a:ln w="101600" cap="rnd">
            <a:solidFill>
              <a:srgbClr val="FFFFFF"/>
            </a:solidFill>
          </a:ln>
          <a:effectLst>
            <a:outerShdw blurRad="88900" dir="2700000" algn="tl" rotWithShape="0">
              <a:prstClr val="black">
                <a:alpha val="40000"/>
              </a:prstClr>
            </a:outerShdw>
          </a:effectLst>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rot="-60000">
            <a:off x="1152144" y="3621024"/>
            <a:ext cx="3044952" cy="210312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rot="60000">
            <a:off x="6345936" y="5888737"/>
            <a:ext cx="1213821" cy="365125"/>
          </a:xfrm>
        </p:spPr>
        <p:txBody>
          <a:bodyPr/>
          <a:lstStyle/>
          <a:p>
            <a:fld id="{1D8BD707-D9CF-40AE-B4C6-C98DA3205C09}" type="datetimeFigureOut">
              <a:rPr lang="en-US" smtClean="0"/>
              <a:pPr/>
              <a:t>11/11/2017</a:t>
            </a:fld>
            <a:endParaRPr lang="en-US"/>
          </a:p>
        </p:txBody>
      </p:sp>
      <p:sp>
        <p:nvSpPr>
          <p:cNvPr id="6" name="Footer Placeholder 5"/>
          <p:cNvSpPr>
            <a:spLocks noGrp="1"/>
          </p:cNvSpPr>
          <p:nvPr>
            <p:ph type="ftr" sz="quarter" idx="11"/>
          </p:nvPr>
        </p:nvSpPr>
        <p:spPr>
          <a:xfrm rot="-60000">
            <a:off x="914569" y="5831037"/>
            <a:ext cx="3319043" cy="365125"/>
          </a:xfrm>
        </p:spPr>
        <p:txBody>
          <a:bodyPr/>
          <a:lstStyle/>
          <a:p>
            <a:endParaRPr lang="en-US"/>
          </a:p>
        </p:txBody>
      </p:sp>
      <p:sp>
        <p:nvSpPr>
          <p:cNvPr id="7" name="Slide Number Placeholder 6"/>
          <p:cNvSpPr>
            <a:spLocks noGrp="1"/>
          </p:cNvSpPr>
          <p:nvPr>
            <p:ph type="sldNum" sz="quarter" idx="12"/>
          </p:nvPr>
        </p:nvSpPr>
        <p:spPr>
          <a:xfrm rot="60000">
            <a:off x="7562089" y="5900026"/>
            <a:ext cx="554023" cy="365125"/>
          </a:xfrm>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15"/>
          <p:cNvGrpSpPr/>
          <p:nvPr/>
        </p:nvGrpSpPr>
        <p:grpSpPr>
          <a:xfrm>
            <a:off x="0" y="0"/>
            <a:ext cx="9144000" cy="6858000"/>
            <a:chOff x="0" y="0"/>
            <a:chExt cx="9144000" cy="6858000"/>
          </a:xfrm>
        </p:grpSpPr>
        <p:sp>
          <p:nvSpPr>
            <p:cNvPr id="8" name="Rectangle 7"/>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Freeform 9"/>
          <p:cNvSpPr/>
          <p:nvPr/>
        </p:nvSpPr>
        <p:spPr>
          <a:xfrm rot="10800000">
            <a:off x="628650" y="6069330"/>
            <a:ext cx="792099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731520" y="575310"/>
            <a:ext cx="7696200" cy="5715000"/>
          </a:xfrm>
          <a:prstGeom prst="rect">
            <a:avLst/>
          </a:prstGeom>
          <a:solidFill>
            <a:schemeClr val="bg1">
              <a:lumMod val="75000"/>
              <a:lumOff val="25000"/>
            </a:schemeClr>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31520" y="576072"/>
            <a:ext cx="7696200" cy="5715000"/>
          </a:xfrm>
          <a:prstGeom prst="rect">
            <a:avLst/>
          </a:prstGeom>
          <a:blipFill dpi="0" rotWithShape="1">
            <a:blip r:embed="rId13"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descr="C:\Users\Administrator\Desktop\Pushpin Dev\Assets\pushpinLeft.png"/>
          <p:cNvPicPr>
            <a:picLocks noChangeAspect="1" noChangeArrowheads="1"/>
          </p:cNvPicPr>
          <p:nvPr/>
        </p:nvPicPr>
        <p:blipFill>
          <a:blip r:embed="rId14" cstate="print"/>
          <a:srcRect/>
          <a:stretch>
            <a:fillRect/>
          </a:stretch>
        </p:blipFill>
        <p:spPr bwMode="auto">
          <a:xfrm rot="1435684">
            <a:off x="543741" y="273091"/>
            <a:ext cx="567831" cy="567830"/>
          </a:xfrm>
          <a:prstGeom prst="rect">
            <a:avLst/>
          </a:prstGeom>
          <a:noFill/>
        </p:spPr>
      </p:pic>
      <p:pic>
        <p:nvPicPr>
          <p:cNvPr id="14" name="Picture 2" descr="C:\Users\Administrator\Desktop\Pushpin Dev\Assets\pushpinLeft.png"/>
          <p:cNvPicPr>
            <a:picLocks noChangeAspect="1" noChangeArrowheads="1"/>
          </p:cNvPicPr>
          <p:nvPr/>
        </p:nvPicPr>
        <p:blipFill>
          <a:blip r:embed="rId14" cstate="print"/>
          <a:srcRect/>
          <a:stretch>
            <a:fillRect/>
          </a:stretch>
        </p:blipFill>
        <p:spPr bwMode="auto">
          <a:xfrm rot="4096196">
            <a:off x="8115079" y="298163"/>
            <a:ext cx="566928" cy="566928"/>
          </a:xfrm>
          <a:prstGeom prst="rect">
            <a:avLst/>
          </a:prstGeom>
          <a:noFill/>
        </p:spPr>
      </p:pic>
      <p:sp>
        <p:nvSpPr>
          <p:cNvPr id="2" name="Title Placeholder 1"/>
          <p:cNvSpPr>
            <a:spLocks noGrp="1"/>
          </p:cNvSpPr>
          <p:nvPr>
            <p:ph type="title"/>
          </p:nvPr>
        </p:nvSpPr>
        <p:spPr>
          <a:xfrm>
            <a:off x="1095023" y="817582"/>
            <a:ext cx="6965245" cy="1202485"/>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463040" y="2119257"/>
            <a:ext cx="6196405" cy="3603812"/>
          </a:xfrm>
          <a:prstGeom prst="rect">
            <a:avLst/>
          </a:prstGeom>
        </p:spPr>
        <p:txBody>
          <a:bodyPr vert="horz" lIns="91440" tIns="45720" rIns="91440" bIns="45720" rtlCol="0"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454588" y="5809152"/>
            <a:ext cx="1213821" cy="365125"/>
          </a:xfrm>
          <a:prstGeom prst="rect">
            <a:avLst/>
          </a:prstGeom>
        </p:spPr>
        <p:txBody>
          <a:bodyPr vert="horz" lIns="91440" tIns="45720" rIns="91440" bIns="45720" rtlCol="0" anchor="ctr"/>
          <a:lstStyle>
            <a:lvl1pPr algn="r">
              <a:defRPr sz="1200">
                <a:solidFill>
                  <a:schemeClr val="tx2"/>
                </a:solidFill>
                <a:latin typeface="Rage Italic" pitchFamily="66" charset="0"/>
              </a:defRPr>
            </a:lvl1pPr>
          </a:lstStyle>
          <a:p>
            <a:fld id="{1D8BD707-D9CF-40AE-B4C6-C98DA3205C09}" type="datetimeFigureOut">
              <a:rPr lang="en-US" smtClean="0"/>
              <a:pPr/>
              <a:t>11/11/2017</a:t>
            </a:fld>
            <a:endParaRPr lang="en-US"/>
          </a:p>
        </p:txBody>
      </p:sp>
      <p:sp>
        <p:nvSpPr>
          <p:cNvPr id="5" name="Footer Placeholder 4"/>
          <p:cNvSpPr>
            <a:spLocks noGrp="1"/>
          </p:cNvSpPr>
          <p:nvPr>
            <p:ph type="ftr" sz="quarter" idx="3"/>
          </p:nvPr>
        </p:nvSpPr>
        <p:spPr>
          <a:xfrm>
            <a:off x="914401" y="5809152"/>
            <a:ext cx="5540188" cy="365125"/>
          </a:xfrm>
          <a:prstGeom prst="rect">
            <a:avLst/>
          </a:prstGeom>
        </p:spPr>
        <p:txBody>
          <a:bodyPr vert="horz" lIns="91440" tIns="45720" rIns="91440" bIns="45720" rtlCol="0" anchor="ctr"/>
          <a:lstStyle>
            <a:lvl1pPr algn="l">
              <a:defRPr sz="1400">
                <a:solidFill>
                  <a:schemeClr val="tx2"/>
                </a:solidFill>
                <a:latin typeface="Rage Italic" pitchFamily="66" charset="0"/>
              </a:defRPr>
            </a:lvl1pPr>
          </a:lstStyle>
          <a:p>
            <a:endParaRPr lang="en-US"/>
          </a:p>
        </p:txBody>
      </p:sp>
      <p:sp>
        <p:nvSpPr>
          <p:cNvPr id="6" name="Slide Number Placeholder 5"/>
          <p:cNvSpPr>
            <a:spLocks noGrp="1"/>
          </p:cNvSpPr>
          <p:nvPr>
            <p:ph type="sldNum" sz="quarter" idx="4"/>
          </p:nvPr>
        </p:nvSpPr>
        <p:spPr>
          <a:xfrm>
            <a:off x="7670202" y="5809152"/>
            <a:ext cx="554023" cy="365125"/>
          </a:xfrm>
          <a:prstGeom prst="rect">
            <a:avLst/>
          </a:prstGeom>
        </p:spPr>
        <p:txBody>
          <a:bodyPr vert="horz" lIns="91440" tIns="45720" rIns="91440" bIns="45720" rtlCol="0" anchor="ctr"/>
          <a:lstStyle>
            <a:lvl1pPr algn="r">
              <a:defRPr sz="1400">
                <a:solidFill>
                  <a:schemeClr val="tx2"/>
                </a:solidFill>
                <a:latin typeface="Rage Italic" pitchFamily="66" charset="0"/>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274320" indent="-274320" algn="r" defTabSz="914400" rtl="1" eaLnBrk="1" latinLnBrk="0" hangingPunct="1">
        <a:spcBef>
          <a:spcPct val="20000"/>
        </a:spcBef>
        <a:buClr>
          <a:schemeClr val="accent2"/>
        </a:buClr>
        <a:buSzPct val="85000"/>
        <a:buFont typeface="Brush Script MT" pitchFamily="66" charset="0"/>
        <a:buChar char="O"/>
        <a:defRPr sz="2400" kern="1200">
          <a:solidFill>
            <a:schemeClr val="tx1"/>
          </a:solidFill>
          <a:latin typeface="+mn-lt"/>
          <a:ea typeface="+mn-ea"/>
          <a:cs typeface="+mn-cs"/>
        </a:defRPr>
      </a:lvl1pPr>
      <a:lvl2pPr marL="640080" indent="-274320" algn="r" defTabSz="914400" rtl="1" eaLnBrk="1" latinLnBrk="0" hangingPunct="1">
        <a:spcBef>
          <a:spcPct val="20000"/>
        </a:spcBef>
        <a:buClr>
          <a:schemeClr val="accent2"/>
        </a:buClr>
        <a:buSzPct val="85000"/>
        <a:buFont typeface="Brush Script MT" pitchFamily="66" charset="0"/>
        <a:buChar char="O"/>
        <a:defRPr sz="2200" kern="1200">
          <a:solidFill>
            <a:schemeClr val="tx1"/>
          </a:solidFill>
          <a:latin typeface="+mn-lt"/>
          <a:ea typeface="+mn-ea"/>
          <a:cs typeface="+mn-cs"/>
        </a:defRPr>
      </a:lvl2pPr>
      <a:lvl3pPr marL="914400" indent="-228600" algn="r" defTabSz="914400" rtl="1" eaLnBrk="1" latinLnBrk="0" hangingPunct="1">
        <a:spcBef>
          <a:spcPct val="20000"/>
        </a:spcBef>
        <a:buClr>
          <a:schemeClr val="accent2"/>
        </a:buClr>
        <a:buSzPct val="85000"/>
        <a:buFont typeface="Brush Script MT" pitchFamily="66" charset="0"/>
        <a:buChar char="O"/>
        <a:defRPr sz="2000" kern="1200">
          <a:solidFill>
            <a:schemeClr val="tx1"/>
          </a:solidFill>
          <a:latin typeface="+mn-lt"/>
          <a:ea typeface="+mn-ea"/>
          <a:cs typeface="+mn-cs"/>
        </a:defRPr>
      </a:lvl3pPr>
      <a:lvl4pPr marL="1280160" indent="-228600" algn="r" defTabSz="914400" rtl="1" eaLnBrk="1" latinLnBrk="0" hangingPunct="1">
        <a:spcBef>
          <a:spcPct val="20000"/>
        </a:spcBef>
        <a:buClr>
          <a:schemeClr val="accent2"/>
        </a:buClr>
        <a:buSzPct val="85000"/>
        <a:buFont typeface="Brush Script MT" pitchFamily="66" charset="0"/>
        <a:buChar char="O"/>
        <a:defRPr sz="1800" kern="1200">
          <a:solidFill>
            <a:schemeClr val="tx1"/>
          </a:solidFill>
          <a:latin typeface="+mn-lt"/>
          <a:ea typeface="+mn-ea"/>
          <a:cs typeface="+mn-cs"/>
        </a:defRPr>
      </a:lvl4pPr>
      <a:lvl5pPr marL="1645920" indent="-228600" algn="r" defTabSz="914400" rtl="1"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5pPr>
      <a:lvl6pPr marL="2011680" indent="-228600" algn="r" defTabSz="914400" rtl="1"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6pPr>
      <a:lvl7pPr marL="2377440" indent="-228600" algn="r" defTabSz="914400" rtl="1"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7pPr>
      <a:lvl8pPr marL="2743200" indent="-228600" algn="r" defTabSz="914400" rtl="1"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8pPr>
      <a:lvl9pPr marL="3108960" indent="-228600" algn="r" defTabSz="914400" rtl="1"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hyperlink" Target="http://ibfon.org/forums/blog/customs-broker/" TargetMode="Externa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13.gif"/><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14.gif"/><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20.gif"/><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4" name="Picture 3" descr="1_087"/>
          <p:cNvPicPr>
            <a:picLocks noChangeAspect="1" noChangeArrowheads="1"/>
          </p:cNvPicPr>
          <p:nvPr/>
        </p:nvPicPr>
        <p:blipFill>
          <a:blip r:embed="rId2" cstate="print"/>
          <a:srcRect/>
          <a:stretch>
            <a:fillRect/>
          </a:stretch>
        </p:blipFill>
        <p:spPr bwMode="auto">
          <a:xfrm>
            <a:off x="-414337" y="-50007"/>
            <a:ext cx="9972675" cy="6958013"/>
          </a:xfrm>
          <a:prstGeom prst="rect">
            <a:avLst/>
          </a:prstGeom>
          <a:noFill/>
        </p:spPr>
      </p:pic>
    </p:spTree>
  </p:cSld>
  <p:clrMapOvr>
    <a:masterClrMapping/>
  </p:clrMapOvr>
  <p:transition>
    <p:wipe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43000" y="1524000"/>
            <a:ext cx="7010400" cy="3831818"/>
          </a:xfrm>
          <a:prstGeom prst="rect">
            <a:avLst/>
          </a:prstGeom>
          <a:noFill/>
        </p:spPr>
        <p:txBody>
          <a:bodyPr wrap="square" rtlCol="0">
            <a:spAutoFit/>
          </a:bodyPr>
          <a:lstStyle/>
          <a:p>
            <a:pPr algn="r" rtl="1">
              <a:lnSpc>
                <a:spcPct val="150000"/>
              </a:lnSpc>
            </a:pPr>
            <a:r>
              <a:rPr lang="fa-IR" dirty="0" smtClean="0">
                <a:solidFill>
                  <a:srgbClr val="FF0000"/>
                </a:solidFill>
              </a:rPr>
              <a:t>د – حقوق ورودی: </a:t>
            </a:r>
            <a:r>
              <a:rPr lang="fa-IR" dirty="0" smtClean="0"/>
              <a:t>حقوق گمرکی معادل چهار درصد (4%) ارزش گمرکی کالا به اضافه سود بازرگانی که توسط هیأت وزیران تعیین می‌گردد به‌علاوه وجوهی که به‌موجب قانون، گمرک مسؤول وصول آن است و به واردات قطعی کالا تعلق می‌گیرد ولی شامل هزینه‌های انجام خدمات نمی‌شود.</a:t>
            </a:r>
            <a:br>
              <a:rPr lang="fa-IR" dirty="0" smtClean="0"/>
            </a:br>
            <a:r>
              <a:rPr lang="fa-IR" dirty="0" smtClean="0"/>
              <a:t/>
            </a:r>
            <a:br>
              <a:rPr lang="fa-IR" dirty="0" smtClean="0"/>
            </a:br>
            <a:r>
              <a:rPr lang="fa-IR" dirty="0" smtClean="0">
                <a:solidFill>
                  <a:srgbClr val="FF0000"/>
                </a:solidFill>
              </a:rPr>
              <a:t>ذ– حمل یکسره: </a:t>
            </a:r>
            <a:r>
              <a:rPr lang="fa-IR" dirty="0" smtClean="0"/>
              <a:t>ورود کالا به اماکن گمرکی و خروج کالا از اماکن مذکور بدون تخلیه وتحویل در این اماکن با رعایت مقررات این قانون است.</a:t>
            </a:r>
            <a:br>
              <a:rPr lang="fa-IR" dirty="0" smtClean="0"/>
            </a:br>
            <a:r>
              <a:rPr lang="fa-IR" dirty="0" smtClean="0"/>
              <a:t/>
            </a:r>
            <a:br>
              <a:rPr lang="fa-IR" dirty="0" smtClean="0"/>
            </a:br>
            <a:endParaRPr lang="en-US" dirty="0"/>
          </a:p>
        </p:txBody>
      </p:sp>
      <p:sp>
        <p:nvSpPr>
          <p:cNvPr id="4" name="Horizontal Scroll 3"/>
          <p:cNvSpPr/>
          <p:nvPr/>
        </p:nvSpPr>
        <p:spPr>
          <a:xfrm>
            <a:off x="4191000" y="609600"/>
            <a:ext cx="4038600" cy="685800"/>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fa-IR" sz="2400" b="1" dirty="0" smtClean="0">
                <a:solidFill>
                  <a:srgbClr val="002060"/>
                </a:solidFill>
              </a:rPr>
              <a:t>نگاهی بر ماده 1 قانون امور گمرکی</a:t>
            </a:r>
            <a:endParaRPr lang="en-US" sz="2400" b="1" dirty="0">
              <a:solidFill>
                <a:srgbClr val="002060"/>
              </a:solidFill>
            </a:endParaRPr>
          </a:p>
        </p:txBody>
      </p:sp>
      <p:pic>
        <p:nvPicPr>
          <p:cNvPr id="5" name="Picture 4" descr="International_Travel-e1358402429902.jpg"/>
          <p:cNvPicPr>
            <a:picLocks noChangeAspect="1"/>
          </p:cNvPicPr>
          <p:nvPr/>
        </p:nvPicPr>
        <p:blipFill>
          <a:blip r:embed="rId2" cstate="print"/>
          <a:stretch>
            <a:fillRect/>
          </a:stretch>
        </p:blipFill>
        <p:spPr>
          <a:xfrm>
            <a:off x="914400" y="4191000"/>
            <a:ext cx="2905125" cy="181408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20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14400" y="1447800"/>
            <a:ext cx="7239000" cy="3831818"/>
          </a:xfrm>
          <a:prstGeom prst="rect">
            <a:avLst/>
          </a:prstGeom>
        </p:spPr>
        <p:txBody>
          <a:bodyPr wrap="square">
            <a:spAutoFit/>
          </a:bodyPr>
          <a:lstStyle/>
          <a:p>
            <a:pPr algn="r" rtl="1">
              <a:lnSpc>
                <a:spcPct val="150000"/>
              </a:lnSpc>
            </a:pPr>
            <a:r>
              <a:rPr lang="fa-IR" dirty="0" smtClean="0"/>
              <a:t/>
            </a:r>
            <a:br>
              <a:rPr lang="fa-IR" dirty="0" smtClean="0"/>
            </a:br>
            <a:r>
              <a:rPr lang="fa-IR" dirty="0" smtClean="0">
                <a:solidFill>
                  <a:srgbClr val="FF0000"/>
                </a:solidFill>
              </a:rPr>
              <a:t>ر– روز اظهار: </a:t>
            </a:r>
            <a:r>
              <a:rPr lang="fa-IR" dirty="0" smtClean="0"/>
              <a:t>زمانی که اظهارنامه امضاء شده به ضمیمه اسناد مربوطه توسط اظهارکننده به ‌صورت دستی یا رایانه‌ای به گمرک ارائه می‌شود و شماره دفتر ثبت اظهارنامه به آن اختصاص می‌یابد.</a:t>
            </a:r>
            <a:br>
              <a:rPr lang="fa-IR" dirty="0" smtClean="0"/>
            </a:br>
            <a:r>
              <a:rPr lang="fa-IR" dirty="0" smtClean="0"/>
              <a:t/>
            </a:r>
            <a:br>
              <a:rPr lang="fa-IR" dirty="0" smtClean="0"/>
            </a:br>
            <a:r>
              <a:rPr lang="fa-IR" dirty="0" smtClean="0">
                <a:solidFill>
                  <a:srgbClr val="FF0000"/>
                </a:solidFill>
              </a:rPr>
              <a:t>ز– سازمان جهانی گمرک (شورای همکاری گمرکی): </a:t>
            </a:r>
            <a:r>
              <a:rPr lang="fa-IR" dirty="0" smtClean="0"/>
              <a:t>سازمان بین‌المللی بین‌الدولی که براساس کنوانسیون مورخ 24/9/1329 هجری شمسی مطابق با 15 دسامبر 1950 میلادی ایجاد گردیده است و کشور ایران در اسفند ماه سال 1337هجری شمسی به آن پیوسته است.</a:t>
            </a:r>
            <a:br>
              <a:rPr lang="fa-IR" dirty="0" smtClean="0"/>
            </a:br>
            <a:endParaRPr lang="en-US" dirty="0"/>
          </a:p>
        </p:txBody>
      </p:sp>
      <p:sp>
        <p:nvSpPr>
          <p:cNvPr id="4" name="Horizontal Scroll 3"/>
          <p:cNvSpPr/>
          <p:nvPr/>
        </p:nvSpPr>
        <p:spPr>
          <a:xfrm>
            <a:off x="4267200" y="609600"/>
            <a:ext cx="3962400" cy="685800"/>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fa-IR" sz="2400" b="1" dirty="0" smtClean="0">
                <a:solidFill>
                  <a:srgbClr val="002060"/>
                </a:solidFill>
              </a:rPr>
              <a:t>نگاهی بر ماده 1 قانون امور گمرکی</a:t>
            </a:r>
            <a:endParaRPr lang="en-US" sz="2400" b="1" dirty="0">
              <a:solidFill>
                <a:srgbClr val="002060"/>
              </a:solidFill>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66800" y="1447800"/>
            <a:ext cx="7086600" cy="4196533"/>
          </a:xfrm>
          <a:prstGeom prst="rect">
            <a:avLst/>
          </a:prstGeom>
          <a:noFill/>
        </p:spPr>
        <p:txBody>
          <a:bodyPr wrap="square" rtlCol="0">
            <a:spAutoFit/>
          </a:bodyPr>
          <a:lstStyle/>
          <a:p>
            <a:pPr algn="r" rtl="1">
              <a:lnSpc>
                <a:spcPct val="150000"/>
              </a:lnSpc>
            </a:pPr>
            <a:r>
              <a:rPr lang="fa-IR" dirty="0" smtClean="0">
                <a:solidFill>
                  <a:srgbClr val="FF0000"/>
                </a:solidFill>
              </a:rPr>
              <a:t>ژ– سامانه (سیستم) هماهنگ‌شده: </a:t>
            </a:r>
            <a:r>
              <a:rPr lang="fa-IR" dirty="0" smtClean="0"/>
              <a:t>توصیف و کدگذاری کالا براساس کنوانسیون بین‌المللی سامانه هماهنگ شده توصیف و نشانه‌گذاری (کدگذاری) کالا مورخ 14 ژوئن 1983 میلادی که به‌تصویب شورای همکاری گمرکی رسیده و جمهوری اسلامی ایران براساس ماده واحده قانون الحاق دولت جمهوری اسلامی ایران به کنوانسیون یاد شده مصوب 20/6/1373 هجری شمسی، به آن پیوسته است.</a:t>
            </a:r>
            <a:br>
              <a:rPr lang="fa-IR" dirty="0" smtClean="0"/>
            </a:br>
            <a:r>
              <a:rPr lang="fa-IR" dirty="0" smtClean="0"/>
              <a:t/>
            </a:r>
            <a:br>
              <a:rPr lang="fa-IR" dirty="0" smtClean="0"/>
            </a:br>
            <a:r>
              <a:rPr lang="fa-IR" dirty="0" smtClean="0">
                <a:solidFill>
                  <a:srgbClr val="FF0000"/>
                </a:solidFill>
              </a:rPr>
              <a:t>س – شرکت حمل و نقل بین‌المللی: </a:t>
            </a:r>
            <a:r>
              <a:rPr lang="fa-IR" dirty="0" smtClean="0"/>
              <a:t>شخص حقوقی که به‌موجب مقررات قانونی، مجاز به انجام عملیات حمل و نقل بین‌المللی است.</a:t>
            </a:r>
            <a:br>
              <a:rPr lang="fa-IR" dirty="0" smtClean="0"/>
            </a:br>
            <a:r>
              <a:rPr lang="fa-IR" dirty="0" smtClean="0"/>
              <a:t/>
            </a:r>
            <a:br>
              <a:rPr lang="fa-IR" dirty="0" smtClean="0"/>
            </a:br>
            <a:endParaRPr lang="en-US" dirty="0"/>
          </a:p>
        </p:txBody>
      </p:sp>
      <p:sp>
        <p:nvSpPr>
          <p:cNvPr id="4" name="Horizontal Scroll 3"/>
          <p:cNvSpPr/>
          <p:nvPr/>
        </p:nvSpPr>
        <p:spPr>
          <a:xfrm>
            <a:off x="4267200" y="609600"/>
            <a:ext cx="3962400" cy="685800"/>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fa-IR" sz="2400" b="1" dirty="0" smtClean="0">
                <a:solidFill>
                  <a:srgbClr val="002060"/>
                </a:solidFill>
              </a:rPr>
              <a:t>نگاهی بر ماده 1 قانون امور گمرکی</a:t>
            </a:r>
            <a:endParaRPr lang="en-US" sz="2400" b="1" dirty="0">
              <a:solidFill>
                <a:srgbClr val="002060"/>
              </a:solidFill>
            </a:endParaRPr>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20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914400" y="1600200"/>
            <a:ext cx="7315200" cy="2534412"/>
          </a:xfrm>
          <a:prstGeom prst="rect">
            <a:avLst/>
          </a:prstGeom>
        </p:spPr>
        <p:txBody>
          <a:bodyPr wrap="square">
            <a:spAutoFit/>
          </a:bodyPr>
          <a:lstStyle/>
          <a:p>
            <a:pPr algn="r" rtl="1">
              <a:lnSpc>
                <a:spcPct val="150000"/>
              </a:lnSpc>
            </a:pPr>
            <a:r>
              <a:rPr lang="fa-IR" dirty="0" smtClean="0">
                <a:solidFill>
                  <a:srgbClr val="FF0000"/>
                </a:solidFill>
              </a:rPr>
              <a:t>ش – صاحب کالای تجاری: </a:t>
            </a:r>
            <a:r>
              <a:rPr lang="fa-IR" dirty="0" smtClean="0"/>
              <a:t>شخصی است که نسخ اصلی اسناد خرید و حمل به ‌نام او صادر شده (و در مورد کالای خریداری شده با تعهد سامانه بانکی،آن اسناد از طرف بانک مهر شده) و ترخیصیه نیز به‌نام او باشد یا اسناد مزبور به‌نام وی ظهرنویسی و صحت امضاء واگذارنده از طرف مقام صلاحیتدار گواهی شده باشد.</a:t>
            </a:r>
            <a:br>
              <a:rPr lang="fa-IR" dirty="0" smtClean="0"/>
            </a:br>
            <a:r>
              <a:rPr lang="fa-IR" dirty="0" smtClean="0"/>
              <a:t/>
            </a:r>
            <a:br>
              <a:rPr lang="fa-IR" dirty="0" smtClean="0"/>
            </a:br>
            <a:r>
              <a:rPr lang="fa-IR" dirty="0" smtClean="0">
                <a:solidFill>
                  <a:srgbClr val="FF0000"/>
                </a:solidFill>
              </a:rPr>
              <a:t>ص – قلمرو گمرکی: </a:t>
            </a:r>
            <a:r>
              <a:rPr lang="fa-IR" dirty="0" smtClean="0"/>
              <a:t>آن قسمت از قلمروکشوراست که درآن قانون امور گمرکی اعمال می‌شود.</a:t>
            </a:r>
            <a:endParaRPr lang="en-US" dirty="0"/>
          </a:p>
        </p:txBody>
      </p:sp>
      <p:sp>
        <p:nvSpPr>
          <p:cNvPr id="4" name="Horizontal Scroll 3"/>
          <p:cNvSpPr/>
          <p:nvPr/>
        </p:nvSpPr>
        <p:spPr>
          <a:xfrm>
            <a:off x="4267200" y="609600"/>
            <a:ext cx="3962400" cy="685800"/>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fa-IR" sz="2400" b="1" dirty="0" smtClean="0">
                <a:solidFill>
                  <a:srgbClr val="002060"/>
                </a:solidFill>
              </a:rPr>
              <a:t>نگاهی بر ماده 1 قانون امور گمرکی</a:t>
            </a:r>
            <a:endParaRPr lang="en-US" sz="2400" b="1" dirty="0">
              <a:solidFill>
                <a:srgbClr val="002060"/>
              </a:solidFill>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90600" y="1676400"/>
            <a:ext cx="7239000" cy="3831818"/>
          </a:xfrm>
          <a:prstGeom prst="rect">
            <a:avLst/>
          </a:prstGeom>
          <a:noFill/>
        </p:spPr>
        <p:txBody>
          <a:bodyPr wrap="square" rtlCol="0">
            <a:spAutoFit/>
          </a:bodyPr>
          <a:lstStyle/>
          <a:p>
            <a:pPr algn="r" rtl="1">
              <a:lnSpc>
                <a:spcPct val="150000"/>
              </a:lnSpc>
            </a:pPr>
            <a:r>
              <a:rPr lang="fa-IR" dirty="0" smtClean="0">
                <a:solidFill>
                  <a:srgbClr val="FF0000"/>
                </a:solidFill>
              </a:rPr>
              <a:t>ض – کالای تجاری: </a:t>
            </a:r>
            <a:r>
              <a:rPr lang="fa-IR" dirty="0" smtClean="0"/>
              <a:t>کالایی که به تشخیص گمرک ایران برای فروش صادر یا وارد می‌گردد اعم از این‌که به همان شکل یا پس از انجام عملیات اعم از تولیدی، تفکیک و بسته‌بندی به فروش برسد.</a:t>
            </a:r>
            <a:br>
              <a:rPr lang="fa-IR" dirty="0" smtClean="0"/>
            </a:br>
            <a:r>
              <a:rPr lang="fa-IR" dirty="0" smtClean="0"/>
              <a:t/>
            </a:r>
            <a:br>
              <a:rPr lang="fa-IR" dirty="0" smtClean="0"/>
            </a:br>
            <a:r>
              <a:rPr lang="fa-IR" dirty="0" smtClean="0">
                <a:solidFill>
                  <a:srgbClr val="FF0000"/>
                </a:solidFill>
              </a:rPr>
              <a:t>ط – کالای داخلی: </a:t>
            </a:r>
            <a:r>
              <a:rPr lang="fa-IR" dirty="0" smtClean="0"/>
              <a:t>کالایی که در قلمرو گمرکی کشور تولید یا ساخته شده یا کالای خارجی است که ورود قطعی شده است.</a:t>
            </a:r>
            <a:br>
              <a:rPr lang="fa-IR" dirty="0" smtClean="0"/>
            </a:br>
            <a:r>
              <a:rPr lang="fa-IR" dirty="0" smtClean="0"/>
              <a:t/>
            </a:r>
            <a:br>
              <a:rPr lang="fa-IR" dirty="0" smtClean="0"/>
            </a:br>
            <a:r>
              <a:rPr lang="fa-IR" dirty="0" smtClean="0">
                <a:solidFill>
                  <a:srgbClr val="FF0000"/>
                </a:solidFill>
              </a:rPr>
              <a:t>ظ – کالای گمرک‌نشده: </a:t>
            </a:r>
            <a:r>
              <a:rPr lang="fa-IR" dirty="0" smtClean="0"/>
              <a:t>کالایی که تحت نظارت و کنترل گمرک است ولی تشریفات گمرکی آن به‌طور کامل انجام نشده است.</a:t>
            </a:r>
            <a:endParaRPr lang="en-US" dirty="0"/>
          </a:p>
        </p:txBody>
      </p:sp>
      <p:sp>
        <p:nvSpPr>
          <p:cNvPr id="4" name="Horizontal Scroll 3"/>
          <p:cNvSpPr/>
          <p:nvPr/>
        </p:nvSpPr>
        <p:spPr>
          <a:xfrm>
            <a:off x="4267200" y="609600"/>
            <a:ext cx="3962400" cy="685800"/>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fa-IR" sz="2400" b="1" dirty="0" smtClean="0">
                <a:solidFill>
                  <a:srgbClr val="002060"/>
                </a:solidFill>
              </a:rPr>
              <a:t>نگاهی بر ماده 1 قانون امور گمرکی</a:t>
            </a:r>
            <a:endParaRPr lang="en-US" sz="2400" b="1" dirty="0">
              <a:solidFill>
                <a:srgbClr val="002060"/>
              </a:solidFill>
            </a:endParaRPr>
          </a:p>
        </p:txBody>
      </p:sp>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066800" y="1676400"/>
            <a:ext cx="6934200" cy="4247317"/>
          </a:xfrm>
          <a:prstGeom prst="rect">
            <a:avLst/>
          </a:prstGeom>
        </p:spPr>
        <p:txBody>
          <a:bodyPr wrap="square">
            <a:spAutoFit/>
          </a:bodyPr>
          <a:lstStyle/>
          <a:p>
            <a:pPr algn="r" rtl="1">
              <a:lnSpc>
                <a:spcPct val="150000"/>
              </a:lnSpc>
            </a:pPr>
            <a:r>
              <a:rPr lang="fa-IR" dirty="0" smtClean="0">
                <a:solidFill>
                  <a:srgbClr val="FF0000"/>
                </a:solidFill>
              </a:rPr>
              <a:t>ع – کالای مجاز: </a:t>
            </a:r>
            <a:r>
              <a:rPr lang="fa-IR" dirty="0" smtClean="0"/>
              <a:t>کالایی که صدور یا ورود آن با رعایت ضوابط نیاز به کسب مجوز ندارد.</a:t>
            </a:r>
            <a:br>
              <a:rPr lang="fa-IR" dirty="0" smtClean="0"/>
            </a:br>
            <a:r>
              <a:rPr lang="fa-IR" dirty="0" smtClean="0"/>
              <a:t/>
            </a:r>
            <a:br>
              <a:rPr lang="fa-IR" dirty="0" smtClean="0"/>
            </a:br>
            <a:r>
              <a:rPr lang="fa-IR" dirty="0" smtClean="0">
                <a:solidFill>
                  <a:srgbClr val="FF0000"/>
                </a:solidFill>
              </a:rPr>
              <a:t>غ – کالای مجاز مشروط: </a:t>
            </a:r>
            <a:r>
              <a:rPr lang="fa-IR" dirty="0" smtClean="0"/>
              <a:t>کالایی که صدور یا ورود آن نیاز به کسب موافقت مقررات گمرکی انجام قبلی یک یا چند سازمان دولتی دارد.</a:t>
            </a:r>
            <a:br>
              <a:rPr lang="fa-IR" dirty="0" smtClean="0"/>
            </a:br>
            <a:r>
              <a:rPr lang="fa-IR" dirty="0" smtClean="0"/>
              <a:t/>
            </a:r>
            <a:br>
              <a:rPr lang="fa-IR" dirty="0" smtClean="0"/>
            </a:br>
            <a:r>
              <a:rPr lang="fa-IR" dirty="0" smtClean="0">
                <a:solidFill>
                  <a:srgbClr val="FF0000"/>
                </a:solidFill>
              </a:rPr>
              <a:t>ف – کالای ممنوع: </a:t>
            </a:r>
            <a:r>
              <a:rPr lang="fa-IR" dirty="0" smtClean="0"/>
              <a:t>کالایی که صدور یا ورود آن بنا به مصالح ملی یا شرع مقدس اسلام به‌موجب قانون ممنوع است.</a:t>
            </a:r>
            <a:br>
              <a:rPr lang="fa-IR" dirty="0" smtClean="0"/>
            </a:br>
            <a:r>
              <a:rPr lang="fa-IR" dirty="0" smtClean="0"/>
              <a:t/>
            </a:r>
            <a:br>
              <a:rPr lang="fa-IR" dirty="0" smtClean="0"/>
            </a:br>
            <a:r>
              <a:rPr lang="fa-IR" dirty="0" smtClean="0">
                <a:solidFill>
                  <a:srgbClr val="FF0000"/>
                </a:solidFill>
              </a:rPr>
              <a:t>ق – کنترلهای گمرکی: </a:t>
            </a:r>
            <a:r>
              <a:rPr lang="fa-IR" dirty="0" smtClean="0"/>
              <a:t>اقداماتی که توسط گمرک به‌منظور حصول اطمینان از رعایت می شود.</a:t>
            </a:r>
            <a:endParaRPr lang="en-US" dirty="0"/>
          </a:p>
        </p:txBody>
      </p:sp>
      <p:sp>
        <p:nvSpPr>
          <p:cNvPr id="4" name="Horizontal Scroll 3"/>
          <p:cNvSpPr/>
          <p:nvPr/>
        </p:nvSpPr>
        <p:spPr>
          <a:xfrm>
            <a:off x="4267200" y="609600"/>
            <a:ext cx="3962400" cy="685800"/>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fa-IR" sz="2400" b="1" dirty="0" smtClean="0">
                <a:solidFill>
                  <a:srgbClr val="002060"/>
                </a:solidFill>
              </a:rPr>
              <a:t>نگاهی بر ماده 1 قانون امور گمرکی</a:t>
            </a:r>
            <a:endParaRPr lang="en-US" sz="2400" b="1" dirty="0">
              <a:solidFill>
                <a:srgbClr val="002060"/>
              </a:solidFill>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066800" y="1905000"/>
            <a:ext cx="6781800" cy="3000821"/>
          </a:xfrm>
          <a:prstGeom prst="rect">
            <a:avLst/>
          </a:prstGeom>
        </p:spPr>
        <p:txBody>
          <a:bodyPr wrap="square">
            <a:spAutoFit/>
          </a:bodyPr>
          <a:lstStyle/>
          <a:p>
            <a:pPr algn="r" rtl="1">
              <a:lnSpc>
                <a:spcPct val="150000"/>
              </a:lnSpc>
            </a:pPr>
            <a:r>
              <a:rPr lang="fa-IR" dirty="0" smtClean="0">
                <a:solidFill>
                  <a:srgbClr val="FF0000"/>
                </a:solidFill>
              </a:rPr>
              <a:t>ک – مرجع تحویل‌گیرنده: </a:t>
            </a:r>
            <a:r>
              <a:rPr lang="fa-IR" dirty="0" smtClean="0"/>
              <a:t>شخص حقوقی که به‌موجب قانون یا قراردادهای متکی به قانون مسؤولیت تحویل و نگهداری کالاهای مربوط به عموم اشخاص را که تشریفات گمرکی آن انجام نشده است در اماکن گمرکی برعهده دارد. این اصطلاح شامل سازمان جمع‌آوری و فروش اموال تملیکی نیست.</a:t>
            </a:r>
            <a:br>
              <a:rPr lang="fa-IR" dirty="0" smtClean="0"/>
            </a:br>
            <a:r>
              <a:rPr lang="fa-IR" dirty="0" smtClean="0"/>
              <a:t/>
            </a:r>
            <a:br>
              <a:rPr lang="fa-IR" dirty="0" smtClean="0"/>
            </a:br>
            <a:r>
              <a:rPr lang="fa-IR" dirty="0" smtClean="0">
                <a:solidFill>
                  <a:srgbClr val="FF0000"/>
                </a:solidFill>
              </a:rPr>
              <a:t>گ – مقررات گمرکی: </a:t>
            </a:r>
            <a:r>
              <a:rPr lang="fa-IR" dirty="0" smtClean="0"/>
              <a:t>قوانین و مقررات اعم از آیین‌نامه‌های اجرائی، دستورالعملها و بخشنامه‌هایی که نظارت یا اجرای آن به گمرک واگذار گردیده است.</a:t>
            </a:r>
            <a:endParaRPr lang="en-US" dirty="0"/>
          </a:p>
        </p:txBody>
      </p:sp>
      <p:sp>
        <p:nvSpPr>
          <p:cNvPr id="4" name="Horizontal Scroll 3"/>
          <p:cNvSpPr/>
          <p:nvPr/>
        </p:nvSpPr>
        <p:spPr>
          <a:xfrm>
            <a:off x="4267200" y="609600"/>
            <a:ext cx="3962400" cy="685800"/>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fa-IR" sz="2400" b="1" dirty="0" smtClean="0">
                <a:solidFill>
                  <a:srgbClr val="002060"/>
                </a:solidFill>
              </a:rPr>
              <a:t>نگاهی بر ماده 1 قانون امور گمرکی</a:t>
            </a:r>
            <a:endParaRPr lang="en-US" sz="2400" b="1" dirty="0">
              <a:solidFill>
                <a:srgbClr val="002060"/>
              </a:solidFill>
            </a:endParaRPr>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447800" y="1828800"/>
            <a:ext cx="6477000" cy="2344103"/>
          </a:xfrm>
          <a:prstGeom prst="rect">
            <a:avLst/>
          </a:prstGeom>
        </p:spPr>
        <p:txBody>
          <a:bodyPr wrap="square">
            <a:spAutoFit/>
          </a:bodyPr>
          <a:lstStyle/>
          <a:p>
            <a:pPr algn="just" rtl="1">
              <a:lnSpc>
                <a:spcPct val="150000"/>
              </a:lnSpc>
            </a:pPr>
            <a:r>
              <a:rPr lang="fa-IR" sz="2000" dirty="0" smtClean="0">
                <a:solidFill>
                  <a:srgbClr val="FF0000"/>
                </a:solidFill>
              </a:rPr>
              <a:t>ل – هزینه‌های انجام خدمات: </a:t>
            </a:r>
            <a:r>
              <a:rPr lang="fa-IR" sz="2000" dirty="0" smtClean="0"/>
              <a:t>وجوهی که در قبال انجام خدماتی از قبیل هزینه اشعه ایکس (ایکس ری)، مهر و موم، پلمب، باربری، انبارداری در اماکن گمرکی، آزمایش و تعرفه‌بندی، مراقبت، بدرقه، توزین کالا و خدمات فوق‌العاده دریافت می‌شود و شرایط، ضوابط و مصادیق آن متناسب با خدمات انجام شده تعیین می‌گردد.</a:t>
            </a:r>
            <a:endParaRPr lang="en-US" sz="2000" dirty="0"/>
          </a:p>
        </p:txBody>
      </p:sp>
      <p:sp>
        <p:nvSpPr>
          <p:cNvPr id="5" name="Horizontal Scroll 4"/>
          <p:cNvSpPr/>
          <p:nvPr/>
        </p:nvSpPr>
        <p:spPr>
          <a:xfrm>
            <a:off x="4191000" y="609600"/>
            <a:ext cx="4038600" cy="685800"/>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fa-IR" sz="2400" b="1" dirty="0" smtClean="0">
                <a:solidFill>
                  <a:srgbClr val="002060"/>
                </a:solidFill>
              </a:rPr>
              <a:t>نگاهی بر ماده 1 قانون امور گمرکی</a:t>
            </a:r>
            <a:endParaRPr lang="en-US" sz="2400" b="1" dirty="0">
              <a:solidFill>
                <a:srgbClr val="002060"/>
              </a:solidFill>
            </a:endParaRPr>
          </a:p>
        </p:txBody>
      </p:sp>
      <p:pic>
        <p:nvPicPr>
          <p:cNvPr id="6" name="Picture 5" descr="fe99366e48a39f83a52bdbe8b1410297.jpg"/>
          <p:cNvPicPr>
            <a:picLocks noChangeAspect="1"/>
          </p:cNvPicPr>
          <p:nvPr/>
        </p:nvPicPr>
        <p:blipFill>
          <a:blip r:embed="rId2" cstate="print"/>
          <a:stretch>
            <a:fillRect/>
          </a:stretch>
        </p:blipFill>
        <p:spPr>
          <a:xfrm>
            <a:off x="1676400" y="3962400"/>
            <a:ext cx="2590800" cy="1976756"/>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43000" y="1447800"/>
            <a:ext cx="7010400" cy="4662815"/>
          </a:xfrm>
          <a:prstGeom prst="rect">
            <a:avLst/>
          </a:prstGeom>
        </p:spPr>
        <p:txBody>
          <a:bodyPr wrap="square">
            <a:spAutoFit/>
          </a:bodyPr>
          <a:lstStyle/>
          <a:p>
            <a:pPr algn="r" rtl="1">
              <a:lnSpc>
                <a:spcPct val="150000"/>
              </a:lnSpc>
            </a:pPr>
            <a:r>
              <a:rPr lang="fa-IR" dirty="0" smtClean="0"/>
              <a:t>ماده 2–گمرک جمهوری اسلامی ایران سازمانی دولتی تابع وزارت امور اقتصادی و دارایی است که به‌عنوان مرزبان اقتصادی کشور نقش محوری و هماهنگ‌کننده را در مبادیورودی و خروجی کشور دارد و مسؤول اعمال حاکمیت دولت در اجرای قانون امور گمرکی و سایر قوانین و مقررات مربوط به صادرات و واردات و عبور(ترانزیت) کالا و وصول حقوق ورودی و عوارض گمرکی و مالیاتهای مربوطه و الزامات فنی و تسهیل تجارت است. گمرک جمهوری اسلامی ایران برای انجام وظایف قانونی خود، سطوح واحدهای اجرائی موردنیاز را بدون رعایت ضوابط و تقسیمات کشوری و ماده (30) قانون مدیریت خدمات کشوری، متناسب با حجم و نوع فعالیتها تعیین می‌نماید. تشکیلات گمرک و واحدهای اجرائی متناسب با وظایف و مأموریتهای محوله توسط گمرک جمهوری اسلامی ایران تهیه می‌شود و پس از تأیید وزیر اموراقتصادی و دارایی به تصویب هیأت وزیران می‌رسد.</a:t>
            </a:r>
            <a:br>
              <a:rPr lang="fa-IR" dirty="0" smtClean="0"/>
            </a:br>
            <a:r>
              <a:rPr lang="fa-IR" dirty="0" smtClean="0"/>
              <a:t>گمرک جمهوری اسلامی ایران شامل ستاد مرکزی گمرک ایران و گمرکهای اجرائی است.</a:t>
            </a:r>
            <a:endParaRPr lang="fa-IR" dirty="0"/>
          </a:p>
        </p:txBody>
      </p:sp>
      <p:sp>
        <p:nvSpPr>
          <p:cNvPr id="3" name="Horizontal Scroll 2"/>
          <p:cNvSpPr/>
          <p:nvPr/>
        </p:nvSpPr>
        <p:spPr>
          <a:xfrm>
            <a:off x="2209800" y="609600"/>
            <a:ext cx="6019800" cy="685800"/>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fa-IR" sz="2400" b="1" dirty="0" smtClean="0">
                <a:solidFill>
                  <a:srgbClr val="002060"/>
                </a:solidFill>
              </a:rPr>
              <a:t>اهداف، وظایف و سازمان گمرک جمهوری اسلامی ایران</a:t>
            </a:r>
          </a:p>
        </p:txBody>
      </p:sp>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orizontal Scroll 1"/>
          <p:cNvSpPr/>
          <p:nvPr/>
        </p:nvSpPr>
        <p:spPr>
          <a:xfrm>
            <a:off x="5257800" y="609600"/>
            <a:ext cx="2971800" cy="685800"/>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fa-IR" sz="2400" b="1" dirty="0" smtClean="0">
                <a:solidFill>
                  <a:srgbClr val="002060"/>
                </a:solidFill>
              </a:rPr>
              <a:t>وظایف و اختیارات گمرک </a:t>
            </a:r>
          </a:p>
        </p:txBody>
      </p:sp>
      <p:sp>
        <p:nvSpPr>
          <p:cNvPr id="3" name="TextBox 2"/>
          <p:cNvSpPr txBox="1"/>
          <p:nvPr/>
        </p:nvSpPr>
        <p:spPr>
          <a:xfrm>
            <a:off x="914400" y="1295401"/>
            <a:ext cx="7315200" cy="5078313"/>
          </a:xfrm>
          <a:prstGeom prst="rect">
            <a:avLst/>
          </a:prstGeom>
          <a:noFill/>
        </p:spPr>
        <p:txBody>
          <a:bodyPr wrap="square" rtlCol="0">
            <a:spAutoFit/>
          </a:bodyPr>
          <a:lstStyle/>
          <a:p>
            <a:pPr algn="r" rtl="1">
              <a:lnSpc>
                <a:spcPct val="150000"/>
              </a:lnSpc>
            </a:pPr>
            <a:r>
              <a:rPr lang="fa-IR" dirty="0" smtClean="0"/>
              <a:t>ماده 3– وظایف و اختیارات گمرک ایران به‌شرح ذیل است:</a:t>
            </a:r>
            <a:br>
              <a:rPr lang="fa-IR" dirty="0" smtClean="0"/>
            </a:br>
            <a:r>
              <a:rPr lang="fa-IR" dirty="0" smtClean="0"/>
              <a:t>الف – اعمال سیاستهای دولت در زمینه صادرات و واردات و عبور کالا</a:t>
            </a:r>
            <a:br>
              <a:rPr lang="fa-IR" dirty="0" smtClean="0"/>
            </a:br>
            <a:r>
              <a:rPr lang="fa-IR" dirty="0" smtClean="0"/>
              <a:t>ب – تشخیص و وصول حقوق ورودی و سایر وجوه قابل وصول قانونی توسط گمرک ایران</a:t>
            </a:r>
            <a:br>
              <a:rPr lang="fa-IR" dirty="0" smtClean="0"/>
            </a:br>
            <a:r>
              <a:rPr lang="fa-IR" dirty="0" smtClean="0"/>
              <a:t>پ – انجام تشریفات قانونی ترخیص و تحویل کالا به صاحب یا نماینده قانونی وی و بررسی اسناد ترخیص به منظور احراز صحت شرایط ترخیص و وصول کسر دریافتی یا استرداد اضافه دریافتی</a:t>
            </a:r>
            <a:br>
              <a:rPr lang="fa-IR" dirty="0" smtClean="0"/>
            </a:br>
            <a:r>
              <a:rPr lang="fa-IR" dirty="0" smtClean="0"/>
              <a:t>ت – کنترل و نظارت بر امر عبور کالا از قلمرو کشور</a:t>
            </a:r>
            <a:br>
              <a:rPr lang="fa-IR" dirty="0" smtClean="0"/>
            </a:br>
            <a:r>
              <a:rPr lang="fa-IR" dirty="0" smtClean="0"/>
              <a:t>ث – اجرای قوانین و مقررات مرتبط با بازارچه‌های مرزی، مرزنشینان و پیله‌وران</a:t>
            </a:r>
            <a:br>
              <a:rPr lang="fa-IR" dirty="0" smtClean="0"/>
            </a:br>
            <a:r>
              <a:rPr lang="fa-IR" dirty="0" smtClean="0"/>
              <a:t>ج – اعمال مقررات گمرکی درباره معافیتها و ممنوعیتها در بخشهای صادرات قطعی، صادرات موقت، واردات قطعی، واردات موقت، کران بری (کابوتاژ)، عبور داخلی کالا، انتقالی، معاملات پایاپای مرزی، فروشگاههای آزاد، بسته‌ها و پیکهای سیاسی و پست بین‌الملل</a:t>
            </a:r>
            <a:br>
              <a:rPr lang="fa-IR" dirty="0" smtClean="0"/>
            </a:br>
            <a:endParaRPr lang="en-US" dirty="0"/>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ustom officer1.jpg"/>
          <p:cNvPicPr>
            <a:picLocks noChangeAspect="1"/>
          </p:cNvPicPr>
          <p:nvPr/>
        </p:nvPicPr>
        <p:blipFill>
          <a:blip r:embed="rId2" cstate="print"/>
          <a:stretch>
            <a:fillRect/>
          </a:stretch>
        </p:blipFill>
        <p:spPr>
          <a:xfrm>
            <a:off x="0" y="0"/>
            <a:ext cx="9218341" cy="7239000"/>
          </a:xfrm>
          <a:prstGeom prst="rect">
            <a:avLst/>
          </a:prstGeom>
        </p:spPr>
      </p:pic>
      <p:sp>
        <p:nvSpPr>
          <p:cNvPr id="3" name="TextBox 2"/>
          <p:cNvSpPr txBox="1"/>
          <p:nvPr/>
        </p:nvSpPr>
        <p:spPr>
          <a:xfrm>
            <a:off x="533400" y="762000"/>
            <a:ext cx="8077200" cy="769441"/>
          </a:xfrm>
          <a:prstGeom prst="rect">
            <a:avLst/>
          </a:prstGeom>
          <a:noFill/>
        </p:spPr>
        <p:txBody>
          <a:bodyPr wrap="square" rtlCol="0">
            <a:spAutoFit/>
          </a:bodyPr>
          <a:lstStyle/>
          <a:p>
            <a:pPr algn="ctr"/>
            <a:r>
              <a:rPr lang="fa-IR" sz="4400" b="1" dirty="0" smtClean="0">
                <a:solidFill>
                  <a:srgbClr val="D80000"/>
                </a:solidFill>
              </a:rPr>
              <a:t> </a:t>
            </a:r>
            <a:r>
              <a:rPr lang="fa-IR" sz="4400" b="1" dirty="0" smtClean="0">
                <a:solidFill>
                  <a:srgbClr val="D80000"/>
                </a:solidFill>
              </a:rPr>
              <a:t>قوانین و امور گمرکی</a:t>
            </a:r>
            <a:endParaRPr lang="en-US" sz="4400" b="1" dirty="0">
              <a:solidFill>
                <a:srgbClr val="D80000"/>
              </a:solidFill>
            </a:endParaRPr>
          </a:p>
        </p:txBody>
      </p:sp>
      <p:sp>
        <p:nvSpPr>
          <p:cNvPr id="4" name="TextBox 3"/>
          <p:cNvSpPr txBox="1"/>
          <p:nvPr/>
        </p:nvSpPr>
        <p:spPr>
          <a:xfrm>
            <a:off x="1752600" y="2133600"/>
            <a:ext cx="5791200" cy="646331"/>
          </a:xfrm>
          <a:prstGeom prst="rect">
            <a:avLst/>
          </a:prstGeom>
          <a:noFill/>
        </p:spPr>
        <p:txBody>
          <a:bodyPr wrap="square" rtlCol="0">
            <a:spAutoFit/>
          </a:bodyPr>
          <a:lstStyle/>
          <a:p>
            <a:pPr algn="ctr"/>
            <a:r>
              <a:rPr lang="fa-IR" sz="3600" b="1" dirty="0" smtClean="0">
                <a:solidFill>
                  <a:srgbClr val="D80000"/>
                </a:solidFill>
              </a:rPr>
              <a:t>ارئه دهنده : دکتر سیده فاطمه مقیمی</a:t>
            </a:r>
            <a:endParaRPr lang="en-US" sz="3600" b="1" dirty="0">
              <a:solidFill>
                <a:srgbClr val="D80000"/>
              </a:solidFill>
            </a:endParaRPr>
          </a:p>
        </p:txBody>
      </p:sp>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additive="base">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4"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orizontal Scroll 1"/>
          <p:cNvSpPr/>
          <p:nvPr/>
        </p:nvSpPr>
        <p:spPr>
          <a:xfrm>
            <a:off x="5257800" y="609600"/>
            <a:ext cx="2971800" cy="685800"/>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fa-IR" sz="2400" b="1" dirty="0" smtClean="0">
                <a:solidFill>
                  <a:srgbClr val="002060"/>
                </a:solidFill>
              </a:rPr>
              <a:t>وظایف و اختیارات گمرک </a:t>
            </a:r>
          </a:p>
        </p:txBody>
      </p:sp>
      <p:sp>
        <p:nvSpPr>
          <p:cNvPr id="3" name="TextBox 2"/>
          <p:cNvSpPr txBox="1"/>
          <p:nvPr/>
        </p:nvSpPr>
        <p:spPr>
          <a:xfrm>
            <a:off x="914400" y="1371600"/>
            <a:ext cx="7315200" cy="4196405"/>
          </a:xfrm>
          <a:prstGeom prst="rect">
            <a:avLst/>
          </a:prstGeom>
          <a:noFill/>
        </p:spPr>
        <p:txBody>
          <a:bodyPr wrap="square" rtlCol="0">
            <a:spAutoFit/>
          </a:bodyPr>
          <a:lstStyle/>
          <a:p>
            <a:pPr algn="r" rtl="1">
              <a:lnSpc>
                <a:spcPct val="150000"/>
              </a:lnSpc>
            </a:pPr>
            <a:r>
              <a:rPr lang="fa-IR" dirty="0" smtClean="0"/>
              <a:t>چ – اجرای قوانین و مقررات مربوط به تخلفات و قاچاق گمرکی، کالاهای متروکه و ضبطی</a:t>
            </a:r>
            <a:br>
              <a:rPr lang="fa-IR" dirty="0" smtClean="0"/>
            </a:br>
            <a:r>
              <a:rPr lang="fa-IR" dirty="0" smtClean="0"/>
              <a:t>ح – پیش‌بینی و فراهم نمودن زیرساختهای مورد نیاز برای اجراء و استقرار سامانه‌ها، رویه‌ها و روشهای نوین همچون پنجره واحد در فعالیتهای گمرکی</a:t>
            </a:r>
            <a:br>
              <a:rPr lang="fa-IR" dirty="0" smtClean="0"/>
            </a:br>
            <a:r>
              <a:rPr lang="fa-IR" dirty="0" smtClean="0"/>
              <a:t>خ – جمع‌آوری، تجزیه و تحلیل و انتشار آمار میزان واردات و صادرات کالا</a:t>
            </a:r>
            <a:br>
              <a:rPr lang="fa-IR" dirty="0" smtClean="0"/>
            </a:br>
            <a:r>
              <a:rPr lang="fa-IR" dirty="0" smtClean="0"/>
              <a:t>د – بررسی و شناخت موانع نظام گمرکی و برنامه‌ریزی درجهت رفع آنها</a:t>
            </a:r>
            <a:br>
              <a:rPr lang="fa-IR" dirty="0" smtClean="0"/>
            </a:br>
            <a:r>
              <a:rPr lang="fa-IR" dirty="0" smtClean="0"/>
              <a:t>ذ– اظهارنظر درباره پیش‌نویس طرحها، لوایح، تصویبنامه‌های مرتبط با امورگمرکی</a:t>
            </a:r>
            <a:br>
              <a:rPr lang="fa-IR" dirty="0" smtClean="0"/>
            </a:br>
            <a:r>
              <a:rPr lang="fa-IR" dirty="0" smtClean="0"/>
              <a:t>ر– اتخاذ روشهای مناسب جهت هدایت و راهبری دعاوی حقوقی و قضائی در رابطه با امور گمرکی</a:t>
            </a:r>
            <a:br>
              <a:rPr lang="fa-IR" dirty="0" smtClean="0"/>
            </a:br>
            <a:r>
              <a:rPr lang="fa-IR" dirty="0" smtClean="0"/>
              <a:t>ز– آموزش کارکنان و نظارت و انجام بازرسی اعمال و رفتار کارکنان گمرک، کشف تخلف و تقصیرات اداری آنان</a:t>
            </a:r>
            <a:endParaRPr lang="en-US" dirty="0"/>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orizontal Scroll 1"/>
          <p:cNvSpPr/>
          <p:nvPr/>
        </p:nvSpPr>
        <p:spPr>
          <a:xfrm>
            <a:off x="5257800" y="609600"/>
            <a:ext cx="2971800" cy="685800"/>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fa-IR" sz="2400" b="1" dirty="0" smtClean="0">
                <a:solidFill>
                  <a:srgbClr val="002060"/>
                </a:solidFill>
              </a:rPr>
              <a:t>وظایف و اختیارات گمرک </a:t>
            </a:r>
          </a:p>
        </p:txBody>
      </p:sp>
      <p:sp>
        <p:nvSpPr>
          <p:cNvPr id="3" name="TextBox 2"/>
          <p:cNvSpPr txBox="1"/>
          <p:nvPr/>
        </p:nvSpPr>
        <p:spPr>
          <a:xfrm>
            <a:off x="838200" y="1371600"/>
            <a:ext cx="7391400" cy="3831818"/>
          </a:xfrm>
          <a:prstGeom prst="rect">
            <a:avLst/>
          </a:prstGeom>
          <a:noFill/>
        </p:spPr>
        <p:txBody>
          <a:bodyPr wrap="square" rtlCol="0">
            <a:spAutoFit/>
          </a:bodyPr>
          <a:lstStyle/>
          <a:p>
            <a:pPr algn="r" rtl="1">
              <a:lnSpc>
                <a:spcPct val="150000"/>
              </a:lnSpc>
            </a:pPr>
            <a:r>
              <a:rPr lang="fa-IR" dirty="0" smtClean="0"/>
              <a:t>ژ– بازرسی از واحدهای اجرائی گمرکی و نظارت برعملکرد آنها و ساماندهی کمی و کیفی مبادی ورودی و خروجی</a:t>
            </a:r>
            <a:br>
              <a:rPr lang="fa-IR" dirty="0" smtClean="0"/>
            </a:br>
            <a:r>
              <a:rPr lang="fa-IR" dirty="0" smtClean="0"/>
              <a:t>س – رسیدگی و حل اختلافات ناشی از اجرای قانون و مقررات گمرکی فی‌مابین گمرک و صاحب کالا برابر قوانین و مقررات مربوطه</a:t>
            </a:r>
            <a:br>
              <a:rPr lang="fa-IR" dirty="0" smtClean="0"/>
            </a:br>
            <a:r>
              <a:rPr lang="fa-IR" dirty="0" smtClean="0"/>
              <a:t>ش – گسترش ارتباطات بین‌المللی، انعقاد تفاهمنامه و موافقتنامه‌های گمرکی دو یا چندجانبه، عضویت و تعامل فعال با سازمانهای بین المللی و گمرکی با رعایت اصل هفتاد و هفتم (77) قانون اساسی و قوانین مربوطه</a:t>
            </a:r>
            <a:br>
              <a:rPr lang="fa-IR" dirty="0" smtClean="0"/>
            </a:br>
            <a:r>
              <a:rPr lang="fa-IR" dirty="0" smtClean="0"/>
              <a:t/>
            </a:r>
            <a:br>
              <a:rPr lang="fa-IR" dirty="0" smtClean="0"/>
            </a:br>
            <a:endParaRPr lang="en-US" dirty="0"/>
          </a:p>
        </p:txBody>
      </p:sp>
      <p:pic>
        <p:nvPicPr>
          <p:cNvPr id="4" name="Picture 3" descr="slide6.jpg"/>
          <p:cNvPicPr>
            <a:picLocks noChangeAspect="1"/>
          </p:cNvPicPr>
          <p:nvPr/>
        </p:nvPicPr>
        <p:blipFill>
          <a:blip r:embed="rId2" cstate="print"/>
          <a:stretch>
            <a:fillRect/>
          </a:stretch>
        </p:blipFill>
        <p:spPr>
          <a:xfrm>
            <a:off x="685800" y="4495800"/>
            <a:ext cx="7772400" cy="1828800"/>
          </a:xfrm>
          <a:prstGeom prst="rect">
            <a:avLst/>
          </a:prstGeom>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orizontal Scroll 1"/>
          <p:cNvSpPr/>
          <p:nvPr/>
        </p:nvSpPr>
        <p:spPr>
          <a:xfrm>
            <a:off x="5257800" y="609600"/>
            <a:ext cx="2971800" cy="685800"/>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fa-IR" sz="2400" b="1" dirty="0" smtClean="0">
                <a:solidFill>
                  <a:srgbClr val="002060"/>
                </a:solidFill>
              </a:rPr>
              <a:t>وظایف و اختیارات گمرک </a:t>
            </a:r>
          </a:p>
        </p:txBody>
      </p:sp>
      <p:sp>
        <p:nvSpPr>
          <p:cNvPr id="3" name="TextBox 2"/>
          <p:cNvSpPr txBox="1"/>
          <p:nvPr/>
        </p:nvSpPr>
        <p:spPr>
          <a:xfrm>
            <a:off x="990600" y="1371600"/>
            <a:ext cx="7239000" cy="3831818"/>
          </a:xfrm>
          <a:prstGeom prst="rect">
            <a:avLst/>
          </a:prstGeom>
          <a:noFill/>
        </p:spPr>
        <p:txBody>
          <a:bodyPr wrap="square" rtlCol="0">
            <a:spAutoFit/>
          </a:bodyPr>
          <a:lstStyle/>
          <a:p>
            <a:pPr algn="r" rtl="1">
              <a:lnSpc>
                <a:spcPct val="150000"/>
              </a:lnSpc>
            </a:pPr>
            <a:r>
              <a:rPr lang="fa-IR" dirty="0" smtClean="0"/>
              <a:t>ص – رعایت توصیه‌های سازمان جهانی گمرک، قراردادهای بازرگانی و توافق نامه‌های منعقده یا پایاپای در چهارچوب قوانین و مقررات مربوطه</a:t>
            </a:r>
            <a:br>
              <a:rPr lang="fa-IR" dirty="0" smtClean="0"/>
            </a:br>
            <a:r>
              <a:rPr lang="fa-IR" dirty="0" smtClean="0"/>
              <a:t>ض – رعایت مفاد قانون اجرای سیاستهای کلی اصل چهل و چهارم (44) قانون اساسی به‌منظور واگذاری امور غیرحاکمیتی گمرکی به بخشهای خصوصی و تعاونی</a:t>
            </a:r>
          </a:p>
          <a:p>
            <a:pPr algn="r" rtl="1">
              <a:lnSpc>
                <a:spcPct val="150000"/>
              </a:lnSpc>
            </a:pPr>
            <a:r>
              <a:rPr lang="fa-IR" dirty="0" smtClean="0"/>
              <a:t>ط – استفاده از فناوریهای نوین و تجهیز اماکن گمرکی به ابزارهای پیشرفته جهت افزایش کارایی و بهبود انجام تشریفات گمرکی</a:t>
            </a:r>
            <a:br>
              <a:rPr lang="fa-IR" dirty="0" smtClean="0"/>
            </a:br>
            <a:r>
              <a:rPr lang="fa-IR" dirty="0" smtClean="0"/>
              <a:t>ظ – تمهیدات لازم برای تسهیل امور تجاری، تشویق صادرات و گسترش عبور کالا</a:t>
            </a:r>
            <a:br>
              <a:rPr lang="fa-IR" dirty="0" smtClean="0"/>
            </a:br>
            <a:r>
              <a:rPr lang="fa-IR" dirty="0" smtClean="0"/>
              <a:t>ع – تسهیل فرآیندهای گمرکی با هدف توسعه گردشگری</a:t>
            </a:r>
            <a:br>
              <a:rPr lang="fa-IR" dirty="0" smtClean="0"/>
            </a:br>
            <a:r>
              <a:rPr lang="fa-IR" dirty="0" smtClean="0"/>
              <a:t>غ – انجام سایر وظایف گمرکی به‌موجب این قانون و یا سایر قوانین و مقررات</a:t>
            </a:r>
            <a:endParaRPr lang="en-US" dirty="0"/>
          </a:p>
        </p:txBody>
      </p:sp>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orizontal Scroll 1"/>
          <p:cNvSpPr/>
          <p:nvPr/>
        </p:nvSpPr>
        <p:spPr>
          <a:xfrm>
            <a:off x="5562600" y="609600"/>
            <a:ext cx="2667000" cy="685800"/>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fa-IR" sz="2400" b="1" dirty="0" smtClean="0">
                <a:solidFill>
                  <a:srgbClr val="002060"/>
                </a:solidFill>
              </a:rPr>
              <a:t>تعریف کارگزار گمرکی</a:t>
            </a:r>
          </a:p>
        </p:txBody>
      </p:sp>
      <p:sp>
        <p:nvSpPr>
          <p:cNvPr id="3" name="TextBox 2"/>
          <p:cNvSpPr txBox="1"/>
          <p:nvPr/>
        </p:nvSpPr>
        <p:spPr>
          <a:xfrm>
            <a:off x="838200" y="1371600"/>
            <a:ext cx="7467600" cy="4708981"/>
          </a:xfrm>
          <a:prstGeom prst="rect">
            <a:avLst/>
          </a:prstGeom>
          <a:noFill/>
        </p:spPr>
        <p:txBody>
          <a:bodyPr wrap="square" rtlCol="0">
            <a:spAutoFit/>
          </a:bodyPr>
          <a:lstStyle/>
          <a:p>
            <a:pPr algn="r" rtl="1">
              <a:lnSpc>
                <a:spcPct val="150000"/>
              </a:lnSpc>
            </a:pPr>
            <a:r>
              <a:rPr lang="fa-IR" sz="2000" dirty="0" smtClean="0"/>
              <a:t>در بخش دهم قانون امور گمرکی و در ماده 128 به تعریف کارگزار گمرکی می پردازد به این صورت که </a:t>
            </a:r>
            <a:r>
              <a:rPr lang="fa-IR" sz="2000" dirty="0" smtClean="0">
                <a:hlinkClick r:id="rId2" tooltip="کارگزار گمرکی"/>
              </a:rPr>
              <a:t>کارگزار گمرکی</a:t>
            </a:r>
            <a:r>
              <a:rPr lang="fa-IR" sz="2000" dirty="0" smtClean="0"/>
              <a:t> در گمرک به شخصي اطلاق مي شود كه تشريفات گمركي كالاي متعلق به اشخاص ديگر را به وكالت از طرف آنان انجام دهد. حدود اختيارات وكيل بايد به تفكيك در وكالت نامه رسمي كه توسط موكل در فرم نمونه ارائه شده توسط گمرك ايران تنظيم مي شود، مشخص گردد.</a:t>
            </a:r>
            <a:br>
              <a:rPr lang="fa-IR" sz="2000" dirty="0" smtClean="0"/>
            </a:br>
            <a:r>
              <a:rPr lang="fa-IR" sz="2000" dirty="0" smtClean="0"/>
              <a:t>كارگزار گمركي بايد پروانه مخصوص از گمرك ايران تحصيل نمايد كه اين پروانه براي ترخيص كالا از كليه گمركهاي كشور معتبر است.</a:t>
            </a:r>
          </a:p>
          <a:p>
            <a:pPr algn="r" rtl="1">
              <a:lnSpc>
                <a:spcPct val="150000"/>
              </a:lnSpc>
            </a:pPr>
            <a:r>
              <a:rPr lang="fa-IR" sz="2000" dirty="0" smtClean="0"/>
              <a:t>از این تعریف مشخص می شود که لازمه انجام تشریفات گمرکی کالاهای متعلق به اشخاص داشتن دو شرط است که شرط اول وکالتنامه رسمی از صاحب کالا و شرط دوم داشتن پروانه مخصوص از گمرک ایران است.</a:t>
            </a:r>
            <a:endParaRPr lang="en-US" sz="2000" dirty="0"/>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orizontal Scroll 1"/>
          <p:cNvSpPr/>
          <p:nvPr/>
        </p:nvSpPr>
        <p:spPr>
          <a:xfrm>
            <a:off x="4572000" y="609600"/>
            <a:ext cx="3657600" cy="685800"/>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fa-IR" sz="2400" b="1" dirty="0" smtClean="0">
                <a:solidFill>
                  <a:srgbClr val="002060"/>
                </a:solidFill>
              </a:rPr>
              <a:t>شرایط اخذ پروانه کارگزار گمرکی</a:t>
            </a:r>
          </a:p>
        </p:txBody>
      </p:sp>
      <p:sp>
        <p:nvSpPr>
          <p:cNvPr id="3" name="TextBox 2"/>
          <p:cNvSpPr txBox="1"/>
          <p:nvPr/>
        </p:nvSpPr>
        <p:spPr>
          <a:xfrm>
            <a:off x="838200" y="1371600"/>
            <a:ext cx="7467600" cy="4662815"/>
          </a:xfrm>
          <a:prstGeom prst="rect">
            <a:avLst/>
          </a:prstGeom>
          <a:noFill/>
        </p:spPr>
        <p:txBody>
          <a:bodyPr wrap="square" rtlCol="0">
            <a:spAutoFit/>
          </a:bodyPr>
          <a:lstStyle/>
          <a:p>
            <a:pPr algn="r" rtl="1">
              <a:lnSpc>
                <a:spcPct val="150000"/>
              </a:lnSpc>
            </a:pPr>
            <a:r>
              <a:rPr lang="fa-IR" dirty="0" smtClean="0"/>
              <a:t>این شرایط در ماده 191 آیین نامه اجرایی قانون امور گمرکی شامل هفت قسمت و پنج تبصره </a:t>
            </a:r>
          </a:p>
          <a:p>
            <a:pPr algn="r" rtl="1">
              <a:lnSpc>
                <a:spcPct val="150000"/>
              </a:lnSpc>
            </a:pPr>
            <a:r>
              <a:rPr lang="fa-IR" dirty="0" smtClean="0"/>
              <a:t>می باشد :</a:t>
            </a:r>
          </a:p>
          <a:p>
            <a:pPr algn="r" rtl="1">
              <a:lnSpc>
                <a:spcPct val="150000"/>
              </a:lnSpc>
            </a:pPr>
            <a:r>
              <a:rPr lang="fa-IR" dirty="0" smtClean="0"/>
              <a:t>الف ـ تابعیت ایران</a:t>
            </a:r>
          </a:p>
          <a:p>
            <a:pPr algn="r" rtl="1">
              <a:lnSpc>
                <a:spcPct val="150000"/>
              </a:lnSpc>
            </a:pPr>
            <a:r>
              <a:rPr lang="fa-IR" dirty="0" smtClean="0"/>
              <a:t>ب ـ ارایه گواهی عدم سوء‌ پیشینه کیفری و عدم سابقه قاچاق گمرکی به گواهی گمرک ایران.</a:t>
            </a:r>
          </a:p>
          <a:p>
            <a:pPr algn="r" rtl="1">
              <a:lnSpc>
                <a:spcPct val="150000"/>
              </a:lnSpc>
            </a:pPr>
            <a:r>
              <a:rPr lang="fa-IR" dirty="0" smtClean="0"/>
              <a:t>پ ـ داشتن حداقل مدرک کاردانی در رشته‌های امور گمرکی یا حداقل کارشناسی در سایر رشته‌ها.</a:t>
            </a:r>
          </a:p>
          <a:p>
            <a:pPr algn="r" rtl="1">
              <a:lnSpc>
                <a:spcPct val="150000"/>
              </a:lnSpc>
            </a:pPr>
            <a:r>
              <a:rPr lang="fa-IR" dirty="0" smtClean="0"/>
              <a:t>ت ـ دارا بودن گواهی پایان خدمت و یا معافیت دایم از خدمت نظام وظیفه.</a:t>
            </a:r>
          </a:p>
          <a:p>
            <a:pPr algn="r" rtl="1">
              <a:lnSpc>
                <a:spcPct val="150000"/>
              </a:lnSpc>
            </a:pPr>
            <a:r>
              <a:rPr lang="fa-IR" dirty="0" smtClean="0"/>
              <a:t>ث ـ کارمند دولت نباشد.</a:t>
            </a:r>
          </a:p>
          <a:p>
            <a:pPr algn="r" rtl="1">
              <a:lnSpc>
                <a:spcPct val="150000"/>
              </a:lnSpc>
            </a:pPr>
            <a:r>
              <a:rPr lang="fa-IR" dirty="0" smtClean="0"/>
              <a:t>ج ـ موفقیت در آزمون مربوط به قوانین گمرکی، صادرات، واردات و تجارت</a:t>
            </a:r>
          </a:p>
          <a:p>
            <a:pPr algn="r" rtl="1">
              <a:lnSpc>
                <a:spcPct val="150000"/>
              </a:lnSpc>
            </a:pPr>
            <a:r>
              <a:rPr lang="fa-IR" dirty="0" smtClean="0"/>
              <a:t>چ ـ داشتن حداقل سن بیست و پنج سال تمام.</a:t>
            </a:r>
          </a:p>
          <a:p>
            <a:pPr algn="r" rtl="1">
              <a:lnSpc>
                <a:spcPct val="150000"/>
              </a:lnSpc>
            </a:pPr>
            <a:r>
              <a:rPr lang="fa-IR" dirty="0" smtClean="0"/>
              <a:t>که پس از طی تشریفات قانونی پروانه کارگزاری گمرکی صادر که این پروانه هر دوسال یکبار بشرط عدم بدهی مالیاتی قابل تمدید می باشد.</a:t>
            </a:r>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down)">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ipe(down)">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wipe(down)">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wipe(down)">
                                      <p:cBhvr>
                                        <p:cTn id="42" dur="5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wipe(down)">
                                      <p:cBhvr>
                                        <p:cTn id="47" dur="500"/>
                                        <p:tgtEl>
                                          <p:spTgt spid="3">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Effect transition="in" filter="wipe(down)">
                                      <p:cBhvr>
                                        <p:cTn id="52"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Horizontal Scroll 2"/>
          <p:cNvSpPr/>
          <p:nvPr/>
        </p:nvSpPr>
        <p:spPr>
          <a:xfrm>
            <a:off x="4114800" y="609600"/>
            <a:ext cx="4114800" cy="685800"/>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fa-IR" sz="2400" b="1" dirty="0" smtClean="0">
                <a:solidFill>
                  <a:srgbClr val="002060"/>
                </a:solidFill>
              </a:rPr>
              <a:t>وظایف و مسئولیتهای کارگزار گمرکی</a:t>
            </a:r>
          </a:p>
        </p:txBody>
      </p:sp>
      <p:sp>
        <p:nvSpPr>
          <p:cNvPr id="4" name="TextBox 3"/>
          <p:cNvSpPr txBox="1"/>
          <p:nvPr/>
        </p:nvSpPr>
        <p:spPr>
          <a:xfrm>
            <a:off x="762000" y="1219200"/>
            <a:ext cx="7467600" cy="4662815"/>
          </a:xfrm>
          <a:prstGeom prst="rect">
            <a:avLst/>
          </a:prstGeom>
          <a:noFill/>
        </p:spPr>
        <p:txBody>
          <a:bodyPr wrap="square" rtlCol="0">
            <a:spAutoFit/>
          </a:bodyPr>
          <a:lstStyle/>
          <a:p>
            <a:pPr algn="r" rtl="1">
              <a:lnSpc>
                <a:spcPct val="150000"/>
              </a:lnSpc>
            </a:pPr>
            <a:r>
              <a:rPr lang="fa-IR" dirty="0" smtClean="0">
                <a:solidFill>
                  <a:srgbClr val="FF0000"/>
                </a:solidFill>
              </a:rPr>
              <a:t>وظایف کارگزاران گمرکی شامل چند قسمت می باشد:</a:t>
            </a:r>
          </a:p>
          <a:p>
            <a:pPr algn="r" rtl="1">
              <a:lnSpc>
                <a:spcPct val="150000"/>
              </a:lnSpc>
            </a:pPr>
            <a:r>
              <a:rPr lang="fa-IR" dirty="0" smtClean="0">
                <a:solidFill>
                  <a:srgbClr val="FF0000"/>
                </a:solidFill>
              </a:rPr>
              <a:t>1-</a:t>
            </a:r>
            <a:r>
              <a:rPr lang="fa-IR" dirty="0" smtClean="0"/>
              <a:t> با توجه به ماده 129 قانون امور گمرکی ، کارگزار گمرکی یا کارمندترخیص وی مسئول صحت اظهارنامه های ابزاری از سوی خود است و به طور کلی در مواردی که عمدا اظهارنامه خلاف واقع که متضمن زیان مالی برای دولت است تنظیم نماید تخلف وی در کمیسیون رسیدگی به تخلفات به پیشنهاد گمرک ایران که مرکب از سه نفر  1- نماینده وزارت صنعت، معدن و تجارت 2- نماینده اتحادیه کارگزاران گمرکی 3- نماینده گمرک ایران می باشد مورد رسیدگی و منجر به منجر به صدور حکم می گردد.</a:t>
            </a:r>
          </a:p>
          <a:p>
            <a:pPr algn="r" rtl="1">
              <a:lnSpc>
                <a:spcPct val="150000"/>
              </a:lnSpc>
            </a:pPr>
            <a:r>
              <a:rPr lang="fa-IR" dirty="0" smtClean="0">
                <a:solidFill>
                  <a:srgbClr val="FF0000"/>
                </a:solidFill>
              </a:rPr>
              <a:t>2-</a:t>
            </a:r>
            <a:r>
              <a:rPr lang="fa-IR" dirty="0" smtClean="0"/>
              <a:t> ثبت آمار عملیاتی را که در گمرک انجام می دهد در دفتر مخصوصی که به محض درخواست گمرک جهت بررسی آنرا ارئه نماید.</a:t>
            </a:r>
          </a:p>
          <a:p>
            <a:pPr algn="r" rtl="1">
              <a:lnSpc>
                <a:spcPct val="150000"/>
              </a:lnSpc>
            </a:pPr>
            <a:r>
              <a:rPr lang="fa-IR" dirty="0" smtClean="0">
                <a:solidFill>
                  <a:srgbClr val="FF0000"/>
                </a:solidFill>
              </a:rPr>
              <a:t>3-</a:t>
            </a:r>
            <a:r>
              <a:rPr lang="fa-IR" dirty="0" smtClean="0"/>
              <a:t> با توجه به ماده 132 قانون امور گمرکی کارگزار گمرکی ، شرکتهای حمل و نقل و کلیه اشخاص حقیقی و حقوقی مسئول اعمال کارکنان و نمایندگان معرفی شده خود به گمرک می باشند.</a:t>
            </a:r>
            <a:endParaRPr lang="en-US"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down)">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wipe(down)">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wipe(down)">
                                      <p:cBhvr>
                                        <p:cTn id="22"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orizontal Scroll 1"/>
          <p:cNvSpPr/>
          <p:nvPr/>
        </p:nvSpPr>
        <p:spPr>
          <a:xfrm>
            <a:off x="5334000" y="609600"/>
            <a:ext cx="2895600" cy="685800"/>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fa-IR" sz="2400" b="1" dirty="0" smtClean="0">
                <a:solidFill>
                  <a:srgbClr val="002060"/>
                </a:solidFill>
              </a:rPr>
              <a:t>کارمندان کارگزار گمرکی</a:t>
            </a:r>
          </a:p>
        </p:txBody>
      </p:sp>
      <p:sp>
        <p:nvSpPr>
          <p:cNvPr id="3" name="TextBox 2"/>
          <p:cNvSpPr txBox="1"/>
          <p:nvPr/>
        </p:nvSpPr>
        <p:spPr>
          <a:xfrm>
            <a:off x="990600" y="1600200"/>
            <a:ext cx="7239000" cy="2805768"/>
          </a:xfrm>
          <a:prstGeom prst="rect">
            <a:avLst/>
          </a:prstGeom>
          <a:noFill/>
        </p:spPr>
        <p:txBody>
          <a:bodyPr wrap="square" rtlCol="0">
            <a:spAutoFit/>
          </a:bodyPr>
          <a:lstStyle/>
          <a:p>
            <a:pPr algn="r" rtl="1">
              <a:lnSpc>
                <a:spcPct val="150000"/>
              </a:lnSpc>
            </a:pPr>
            <a:r>
              <a:rPr lang="fa-IR" sz="2000" dirty="0" smtClean="0"/>
              <a:t>با توجه به ماده 192 آیین نامه اجرایی قانون گمرک کارمندان کارگزاران گمرکی کارت مخصوصی از طرف گمرک خواهند داشت که این کارت با معرفی رسمی کارگزار صادر می شود و کارمند کارگزار گمرکی بایستی دارای وکالتنامه رسمی از وی باشد و همچنین با توجه به تبصره ذیل ماده 192 آیین نامه اجرایی گمرک وی باید دارای شرایط مذکور در بند «ث» ماده 191 و تبصره 2 ماده 190 آیین نامه اجرایی قانون گمرک باشند.</a:t>
            </a:r>
            <a:endParaRPr lang="en-US" sz="2000" dirty="0"/>
          </a:p>
        </p:txBody>
      </p:sp>
      <p:pic>
        <p:nvPicPr>
          <p:cNvPr id="5" name="Picture 4" descr="cover_256.png"/>
          <p:cNvPicPr>
            <a:picLocks noChangeAspect="1"/>
          </p:cNvPicPr>
          <p:nvPr/>
        </p:nvPicPr>
        <p:blipFill>
          <a:blip r:embed="rId2" cstate="print"/>
          <a:stretch>
            <a:fillRect/>
          </a:stretch>
        </p:blipFill>
        <p:spPr>
          <a:xfrm>
            <a:off x="1371600" y="4114800"/>
            <a:ext cx="1905000" cy="1905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orizontal Scroll 1"/>
          <p:cNvSpPr/>
          <p:nvPr/>
        </p:nvSpPr>
        <p:spPr>
          <a:xfrm>
            <a:off x="5334000" y="609600"/>
            <a:ext cx="2895600" cy="685800"/>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fa-IR" sz="2400" b="1" dirty="0" smtClean="0">
                <a:solidFill>
                  <a:srgbClr val="002060"/>
                </a:solidFill>
              </a:rPr>
              <a:t>کارمندان کارگزار گمرکی</a:t>
            </a:r>
          </a:p>
        </p:txBody>
      </p:sp>
      <p:sp>
        <p:nvSpPr>
          <p:cNvPr id="3" name="TextBox 2"/>
          <p:cNvSpPr txBox="1"/>
          <p:nvPr/>
        </p:nvSpPr>
        <p:spPr>
          <a:xfrm>
            <a:off x="1295400" y="1600200"/>
            <a:ext cx="6781800" cy="3831818"/>
          </a:xfrm>
          <a:prstGeom prst="rect">
            <a:avLst/>
          </a:prstGeom>
          <a:noFill/>
        </p:spPr>
        <p:txBody>
          <a:bodyPr wrap="square" rtlCol="0">
            <a:spAutoFit/>
          </a:bodyPr>
          <a:lstStyle/>
          <a:p>
            <a:pPr algn="r" rtl="1">
              <a:lnSpc>
                <a:spcPct val="150000"/>
              </a:lnSpc>
            </a:pPr>
            <a:r>
              <a:rPr lang="fa-IR" dirty="0" smtClean="0"/>
              <a:t>کلیه اشخاص صاحب کالا خود به تنهایی قادر به انجام وظایف گمرکی خود می باشند ولیکن موارد معافیت از داشتن پروانه کارگزاری گمرک شامل :</a:t>
            </a:r>
          </a:p>
          <a:p>
            <a:pPr algn="r" rtl="1">
              <a:lnSpc>
                <a:spcPct val="150000"/>
              </a:lnSpc>
            </a:pPr>
            <a:endParaRPr lang="fa-IR" dirty="0" smtClean="0"/>
          </a:p>
          <a:p>
            <a:pPr algn="r" rtl="1">
              <a:lnSpc>
                <a:spcPct val="150000"/>
              </a:lnSpc>
            </a:pPr>
            <a:r>
              <a:rPr lang="fa-IR" dirty="0" smtClean="0"/>
              <a:t>1- با توجه به ماده 190 آیین نامه اجرایی قانون گمرک سازمان های دولتی و سفارتخانه ها می توانند ازکارمندان تمام وقت خود جهت انجام امور گمرکی کالای متعلق به خود با تصریح حدود اختیارات به گمرک استفاده نمایند.</a:t>
            </a:r>
          </a:p>
          <a:p>
            <a:pPr algn="r" rtl="1">
              <a:lnSpc>
                <a:spcPct val="150000"/>
              </a:lnSpc>
            </a:pPr>
            <a:endParaRPr lang="fa-IR" dirty="0" smtClean="0"/>
          </a:p>
          <a:p>
            <a:pPr algn="r" rtl="1">
              <a:lnSpc>
                <a:spcPct val="150000"/>
              </a:lnSpc>
            </a:pPr>
            <a:r>
              <a:rPr lang="fa-IR" dirty="0" smtClean="0"/>
              <a:t>2- اشخاص حقوقی نیز می توانند از کارمندان تمام وقت خود به شرط داشتن وکالتنامه رسمی در این امور استفاده نمایند.</a:t>
            </a:r>
            <a:endParaRPr lang="en-US" dirty="0"/>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fade">
                                      <p:cBhvr>
                                        <p:cTn id="10" dur="2000"/>
                                        <p:tgtEl>
                                          <p:spTgt spid="3">
                                            <p:txEl>
                                              <p:pRg st="2" end="2"/>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fade">
                                      <p:cBhvr>
                                        <p:cTn id="13"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19200" y="1371600"/>
            <a:ext cx="6781800" cy="3416320"/>
          </a:xfrm>
          <a:prstGeom prst="rect">
            <a:avLst/>
          </a:prstGeom>
          <a:noFill/>
        </p:spPr>
        <p:txBody>
          <a:bodyPr wrap="square" rtlCol="0">
            <a:spAutoFit/>
          </a:bodyPr>
          <a:lstStyle/>
          <a:p>
            <a:pPr algn="r" rtl="1">
              <a:lnSpc>
                <a:spcPct val="150000"/>
              </a:lnSpc>
            </a:pPr>
            <a:endParaRPr lang="fa-IR" dirty="0" smtClean="0"/>
          </a:p>
          <a:p>
            <a:pPr algn="r" rtl="1">
              <a:lnSpc>
                <a:spcPct val="150000"/>
              </a:lnSpc>
            </a:pPr>
            <a:r>
              <a:rPr lang="fa-IR" dirty="0" smtClean="0"/>
              <a:t>3- انجام تشریفات گمرکی کالای عبوری داخلی بصورت حمل یکسره، عبور خارجی و انتقالی توسط شرکتهای حمل و نقل مربوطه نیاز به کارت کارگزاری گمرکی ندارد.(تبصره ماده 130 قانونی امور گمرکی)</a:t>
            </a:r>
          </a:p>
          <a:p>
            <a:pPr algn="r" rtl="1">
              <a:lnSpc>
                <a:spcPct val="150000"/>
              </a:lnSpc>
            </a:pPr>
            <a:endParaRPr lang="fa-IR" dirty="0" smtClean="0"/>
          </a:p>
          <a:p>
            <a:pPr algn="r" rtl="1">
              <a:lnSpc>
                <a:spcPct val="150000"/>
              </a:lnSpc>
            </a:pPr>
            <a:r>
              <a:rPr lang="fa-IR" dirty="0" smtClean="0"/>
              <a:t>4- شرکتهای حمل سریع که مسئولیت حمل و تحویل کالا را بر عهده دارند می توانند با رائه بارنامه و فاکتور به گمرک اظهار و کالا را با رعایت سایر مقررات ترخیص و تحویل صاحبان آنها نمایند.(ماده 131 قانون امور گمرکی)</a:t>
            </a:r>
            <a:endParaRPr lang="en-US" dirty="0"/>
          </a:p>
        </p:txBody>
      </p:sp>
      <p:sp>
        <p:nvSpPr>
          <p:cNvPr id="3" name="Horizontal Scroll 2"/>
          <p:cNvSpPr/>
          <p:nvPr/>
        </p:nvSpPr>
        <p:spPr>
          <a:xfrm>
            <a:off x="5334000" y="609600"/>
            <a:ext cx="2895600" cy="685800"/>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fa-IR" sz="2400" b="1" dirty="0" smtClean="0">
                <a:solidFill>
                  <a:srgbClr val="002060"/>
                </a:solidFill>
              </a:rPr>
              <a:t>کارمندان کارگزار گمرکی</a:t>
            </a:r>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20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fade">
                                      <p:cBhvr>
                                        <p:cTn id="12" dur="20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orizontal Scroll 1"/>
          <p:cNvSpPr/>
          <p:nvPr/>
        </p:nvSpPr>
        <p:spPr>
          <a:xfrm>
            <a:off x="6172200" y="609600"/>
            <a:ext cx="2057400" cy="685800"/>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fa-IR" sz="2400" b="1" dirty="0" smtClean="0">
                <a:solidFill>
                  <a:srgbClr val="002060"/>
                </a:solidFill>
              </a:rPr>
              <a:t>جرایم و مجازات</a:t>
            </a:r>
          </a:p>
        </p:txBody>
      </p:sp>
      <p:sp>
        <p:nvSpPr>
          <p:cNvPr id="3" name="TextBox 2"/>
          <p:cNvSpPr txBox="1"/>
          <p:nvPr/>
        </p:nvSpPr>
        <p:spPr>
          <a:xfrm>
            <a:off x="1295400" y="1676400"/>
            <a:ext cx="6705600" cy="3323987"/>
          </a:xfrm>
          <a:prstGeom prst="rect">
            <a:avLst/>
          </a:prstGeom>
          <a:noFill/>
        </p:spPr>
        <p:txBody>
          <a:bodyPr wrap="square" rtlCol="0">
            <a:spAutoFit/>
          </a:bodyPr>
          <a:lstStyle/>
          <a:p>
            <a:pPr algn="r" rtl="1">
              <a:lnSpc>
                <a:spcPct val="150000"/>
              </a:lnSpc>
            </a:pPr>
            <a:r>
              <a:rPr lang="fa-IR" sz="2000" dirty="0" smtClean="0"/>
              <a:t>به طور کلی با توجه به ماده 129 قانون امور گمرکی شامل دو قسمت می شود :</a:t>
            </a:r>
          </a:p>
          <a:p>
            <a:pPr algn="r" rtl="1">
              <a:lnSpc>
                <a:spcPct val="150000"/>
              </a:lnSpc>
            </a:pPr>
            <a:r>
              <a:rPr lang="fa-IR" sz="2000" dirty="0" smtClean="0"/>
              <a:t>1– ارائه اظهارنامه خلاف واقع بصورت عمدی که متضمن زیان مالی به دولت است که مجازات وی پس از اثبات با توجه به میزان و تعداد تخلف وی عبارت است از تعلیق یا ابطال دائم پروانه کارگزاری می باشد.</a:t>
            </a:r>
          </a:p>
          <a:p>
            <a:pPr algn="r" rtl="1">
              <a:lnSpc>
                <a:spcPct val="150000"/>
              </a:lnSpc>
            </a:pPr>
            <a:r>
              <a:rPr lang="fa-IR" sz="2000" dirty="0" smtClean="0"/>
              <a:t>2– ارائه اظهارنامه خلاف واقع و شرکت در ارتکاب عمل قاچاق گمرکی که علاوه بر اجرای مقررات بالا، مشمول مجازات مقرر در قوانین قاچاق کالا نیز می شود.</a:t>
            </a:r>
            <a:endParaRPr lang="en-US" sz="2000"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66800" y="1219200"/>
            <a:ext cx="7086600" cy="5018682"/>
          </a:xfrm>
          <a:prstGeom prst="rect">
            <a:avLst/>
          </a:prstGeom>
          <a:noFill/>
        </p:spPr>
        <p:txBody>
          <a:bodyPr wrap="square" rtlCol="0">
            <a:spAutoFit/>
          </a:bodyPr>
          <a:lstStyle/>
          <a:p>
            <a:pPr algn="just" rtl="1">
              <a:lnSpc>
                <a:spcPct val="150000"/>
              </a:lnSpc>
            </a:pPr>
            <a:r>
              <a:rPr lang="fa-IR" sz="2400" dirty="0" smtClean="0"/>
              <a:t>کلمهٔ گمرک از ریشهٔ کومرسیوم </a:t>
            </a:r>
            <a:r>
              <a:rPr lang="en-US" sz="2400" dirty="0" err="1" smtClean="0"/>
              <a:t>Comercium</a:t>
            </a:r>
            <a:r>
              <a:rPr lang="en-US" sz="2400" dirty="0" smtClean="0"/>
              <a:t> </a:t>
            </a:r>
            <a:r>
              <a:rPr lang="fa-IR" sz="2400" dirty="0" smtClean="0"/>
              <a:t>اتخاذ شده که در زبانهای فرانسه و انگلیسی کومرس </a:t>
            </a:r>
            <a:r>
              <a:rPr lang="en-US" sz="2400" dirty="0" smtClean="0"/>
              <a:t>Commerce </a:t>
            </a:r>
            <a:r>
              <a:rPr lang="fa-IR" sz="2400" dirty="0" smtClean="0"/>
              <a:t>بمعنی تجارت و مبادله کالا گفته می‌شود. همچنین به معنی حقوقی است که بر کالا و مال التجاره تعلق می‌گیرد و به عقیده بعضی از نویسندگان پس از فتح قسطنطنیه دولت عثمانی این واژه را از زبان یونانی اخذ و با تلفظ ترکی، یعنی کومروک مورد استفاده قرار داده‌است. در فارسی این کلمه از ترکی گرفته شده‌است، در ضمن معاهدات نادرشاه با سلطان محمودخان اول پادشاه عثمانی (۱۱۹۵ ه‍. ق) نیز کلمه گمرک ذکر گردیده‌است.</a:t>
            </a:r>
            <a:endParaRPr lang="en-US" sz="2400" dirty="0"/>
          </a:p>
        </p:txBody>
      </p:sp>
      <p:sp>
        <p:nvSpPr>
          <p:cNvPr id="5" name="Horizontal Scroll 4"/>
          <p:cNvSpPr/>
          <p:nvPr/>
        </p:nvSpPr>
        <p:spPr>
          <a:xfrm>
            <a:off x="4648200" y="609600"/>
            <a:ext cx="3505200" cy="685800"/>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400" b="1" dirty="0" smtClean="0">
                <a:solidFill>
                  <a:srgbClr val="002060"/>
                </a:solidFill>
              </a:rPr>
              <a:t>تاریخچه گمرک</a:t>
            </a:r>
            <a:endParaRPr lang="en-US" sz="2400" b="1" dirty="0">
              <a:solidFill>
                <a:srgbClr val="002060"/>
              </a:solidFill>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bwMode="auto">
          <a:xfrm>
            <a:off x="1295400" y="1828800"/>
            <a:ext cx="6475412" cy="350520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274320" marR="0" lvl="0" indent="-274320" algn="just" defTabSz="914400" rtl="1" eaLnBrk="1" fontAlgn="auto" latinLnBrk="0" hangingPunct="1">
              <a:lnSpc>
                <a:spcPct val="150000"/>
              </a:lnSpc>
              <a:spcBef>
                <a:spcPct val="20000"/>
              </a:spcBef>
              <a:spcAft>
                <a:spcPts val="0"/>
              </a:spcAft>
              <a:buClr>
                <a:schemeClr val="tx1"/>
              </a:buClr>
              <a:buSzPct val="85000"/>
              <a:buFontTx/>
              <a:buNone/>
              <a:tabLst/>
              <a:defRPr/>
            </a:pPr>
            <a:r>
              <a:rPr kumimoji="0" lang="fa-IR" sz="2000" b="0" i="0" u="none" strike="noStrike" kern="1200" cap="none" spc="0" normalizeH="0" baseline="0" noProof="0" dirty="0" smtClean="0">
                <a:ln>
                  <a:noFill/>
                </a:ln>
                <a:solidFill>
                  <a:schemeClr val="tx1"/>
                </a:solidFill>
                <a:effectLst/>
                <a:uLnTx/>
                <a:uFillTx/>
                <a:latin typeface="+mn-lt"/>
                <a:ea typeface="+mn-ea"/>
              </a:rPr>
              <a:t>   اسناد یا سیاهه نادرست ، اسناد یا سیاهه ای است که در آن خصوصیات کالا به طور صحیح و کامل و دقیق قید نشده است و هدف صاحب کالا از ارائه این اسناد عدم پرداخت حقوق ورودی یا هزینه های گمرکی و یا عوارض به زیان دولت است (تبصره 1 ماده 269 آئین نامه ) </a:t>
            </a:r>
            <a:endParaRPr kumimoji="0" lang="en-US" sz="2000" b="0" i="0" u="none" strike="noStrike" kern="1200" cap="none" spc="0" normalizeH="0" baseline="0" noProof="0" dirty="0" smtClean="0">
              <a:ln>
                <a:noFill/>
              </a:ln>
              <a:solidFill>
                <a:schemeClr val="tx1"/>
              </a:solidFill>
              <a:effectLst/>
              <a:uLnTx/>
              <a:uFillTx/>
              <a:latin typeface="+mn-lt"/>
              <a:ea typeface="+mn-ea"/>
            </a:endParaRPr>
          </a:p>
        </p:txBody>
      </p:sp>
      <p:sp>
        <p:nvSpPr>
          <p:cNvPr id="4" name="Horizontal Scroll 3"/>
          <p:cNvSpPr/>
          <p:nvPr/>
        </p:nvSpPr>
        <p:spPr>
          <a:xfrm>
            <a:off x="6172200" y="609600"/>
            <a:ext cx="2057400" cy="685800"/>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fa-IR" sz="2400" b="1" dirty="0" smtClean="0">
                <a:solidFill>
                  <a:srgbClr val="002060"/>
                </a:solidFill>
              </a:rPr>
              <a:t>اسناد نادرست</a:t>
            </a:r>
            <a:endParaRPr lang="en-US" sz="2400" b="1" dirty="0">
              <a:solidFill>
                <a:srgbClr val="002060"/>
              </a:solidFill>
            </a:endParaRPr>
          </a:p>
        </p:txBody>
      </p:sp>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Scale>
                                      <p:cBhvr>
                                        <p:cTn id="7" dur="2000" decel="50000" fill="hold">
                                          <p:stCondLst>
                                            <p:cond delay="0"/>
                                          </p:stCondLst>
                                        </p:cTn>
                                        <p:tgtEl>
                                          <p:spTgt spid="2">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2000" decel="50000" fill="hold">
                                          <p:stCondLst>
                                            <p:cond delay="0"/>
                                          </p:stCondLst>
                                        </p:cTn>
                                        <p:tgtEl>
                                          <p:spTgt spid="2">
                                            <p:txEl>
                                              <p:pRg st="0" end="0"/>
                                            </p:txEl>
                                          </p:spTgt>
                                        </p:tgtEl>
                                        <p:attrNameLst>
                                          <p:attrName>ppt_x</p:attrName>
                                          <p:attrName>ppt_y</p:attrName>
                                        </p:attrNameLst>
                                      </p:cBhvr>
                                    </p:animMotion>
                                    <p:animEffect transition="in" filter="fade">
                                      <p:cBhvr>
                                        <p:cTn id="9" dur="20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bwMode="auto">
          <a:xfrm>
            <a:off x="1143000" y="1752600"/>
            <a:ext cx="6858000" cy="381000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274320" marR="0" lvl="0" indent="-274320" algn="r" defTabSz="914400" rtl="1" eaLnBrk="1" fontAlgn="auto" latinLnBrk="0" hangingPunct="1">
              <a:lnSpc>
                <a:spcPct val="150000"/>
              </a:lnSpc>
              <a:spcBef>
                <a:spcPct val="20000"/>
              </a:spcBef>
              <a:spcAft>
                <a:spcPts val="0"/>
              </a:spcAft>
              <a:buClr>
                <a:schemeClr val="accent2"/>
              </a:buClr>
              <a:buSzPct val="85000"/>
              <a:buFontTx/>
              <a:buNone/>
              <a:tabLst/>
              <a:defRPr/>
            </a:pPr>
            <a:r>
              <a:rPr kumimoji="0" lang="fa-IR" sz="2000" b="0" i="0" u="none" strike="noStrike" kern="1200" cap="none" spc="0" normalizeH="0" baseline="0" noProof="0" dirty="0" smtClean="0">
                <a:ln>
                  <a:noFill/>
                </a:ln>
                <a:solidFill>
                  <a:schemeClr val="tx1"/>
                </a:solidFill>
                <a:effectLst/>
                <a:uLnTx/>
                <a:uFillTx/>
                <a:latin typeface="+mn-lt"/>
                <a:ea typeface="+mn-ea"/>
              </a:rPr>
              <a:t>   منظور از اسناد خلاف واقع ، اسناد یا سیاهه ای است که در آن خصوصیات و مشخصات کالایی ذکر شود که با نوع جنس و خصوصیات و ویژگی های کالای اظهار شده منطبق نباشد . (تبصره 2 بند ج ماده 268 آیین نامه ) </a:t>
            </a:r>
          </a:p>
        </p:txBody>
      </p:sp>
      <p:sp>
        <p:nvSpPr>
          <p:cNvPr id="4" name="Horizontal Scroll 3"/>
          <p:cNvSpPr/>
          <p:nvPr/>
        </p:nvSpPr>
        <p:spPr>
          <a:xfrm>
            <a:off x="6172200" y="609600"/>
            <a:ext cx="2057400" cy="685800"/>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fa-IR" sz="2400" b="1" dirty="0" smtClean="0">
                <a:solidFill>
                  <a:srgbClr val="002060"/>
                </a:solidFill>
              </a:rPr>
              <a:t>اسناد خلاف واقع</a:t>
            </a:r>
            <a:endParaRPr lang="en-US" sz="2400" b="1" dirty="0">
              <a:solidFill>
                <a:srgbClr val="002060"/>
              </a:solidFill>
            </a:endParaRPr>
          </a:p>
        </p:txBody>
      </p:sp>
      <p:pic>
        <p:nvPicPr>
          <p:cNvPr id="5" name="Picture 4" descr="images.jpg"/>
          <p:cNvPicPr>
            <a:picLocks noChangeAspect="1"/>
          </p:cNvPicPr>
          <p:nvPr/>
        </p:nvPicPr>
        <p:blipFill>
          <a:blip r:embed="rId2" cstate="print"/>
          <a:stretch>
            <a:fillRect/>
          </a:stretch>
        </p:blipFill>
        <p:spPr>
          <a:xfrm rot="20781983">
            <a:off x="1089664" y="3624211"/>
            <a:ext cx="2903061" cy="2119345"/>
          </a:xfrm>
          <a:prstGeom prst="rect">
            <a:avLst/>
          </a:prstGeom>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20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20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bwMode="auto">
          <a:xfrm>
            <a:off x="838200" y="1524000"/>
            <a:ext cx="7543800" cy="360680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274320" marR="0" lvl="0" indent="-274320" algn="r" defTabSz="914400" rtl="1" eaLnBrk="1" fontAlgn="auto" latinLnBrk="0" hangingPunct="1">
              <a:lnSpc>
                <a:spcPct val="150000"/>
              </a:lnSpc>
              <a:spcBef>
                <a:spcPct val="20000"/>
              </a:spcBef>
              <a:spcAft>
                <a:spcPts val="0"/>
              </a:spcAft>
              <a:buClr>
                <a:schemeClr val="accent2"/>
              </a:buClr>
              <a:buSzPct val="85000"/>
              <a:buFontTx/>
              <a:buNone/>
              <a:tabLst/>
              <a:defRPr/>
            </a:pPr>
            <a:r>
              <a:rPr kumimoji="0" lang="fa-IR" sz="2000" b="0" i="0" u="none" strike="noStrike" kern="1200" cap="none" spc="0" normalizeH="0" baseline="0" noProof="0" dirty="0" smtClean="0">
                <a:ln>
                  <a:noFill/>
                </a:ln>
                <a:solidFill>
                  <a:schemeClr val="tx1"/>
                </a:solidFill>
                <a:effectLst/>
                <a:uLnTx/>
                <a:uFillTx/>
                <a:latin typeface="+mn-lt"/>
                <a:ea typeface="+mn-ea"/>
              </a:rPr>
              <a:t>اگر در اظهارنامه ارائه شده به گمرک تحت هر عنوان (ورود قطعی ، ورود موقت ، مرجوعی ، ترانزیت خارجی ، ترانزیت داخلی ) هر گونه اظهار خلاف واقع از جمله:</a:t>
            </a:r>
          </a:p>
          <a:p>
            <a:pPr marL="274320" marR="0" lvl="0" indent="-274320" algn="r" defTabSz="914400" rtl="1" eaLnBrk="1" fontAlgn="auto" latinLnBrk="0" hangingPunct="1">
              <a:lnSpc>
                <a:spcPct val="150000"/>
              </a:lnSpc>
              <a:spcBef>
                <a:spcPct val="20000"/>
              </a:spcBef>
              <a:spcAft>
                <a:spcPts val="0"/>
              </a:spcAft>
              <a:buClr>
                <a:schemeClr val="accent2"/>
              </a:buClr>
              <a:buSzPct val="85000"/>
              <a:buFontTx/>
              <a:buNone/>
              <a:tabLst/>
              <a:defRPr/>
            </a:pPr>
            <a:r>
              <a:rPr kumimoji="0" lang="fa-IR" sz="2000" b="0" i="0" u="none" strike="noStrike" kern="1200" cap="none" spc="0" normalizeH="0" baseline="0" noProof="0" dirty="0" smtClean="0">
                <a:ln>
                  <a:noFill/>
                </a:ln>
                <a:solidFill>
                  <a:schemeClr val="tx1"/>
                </a:solidFill>
                <a:effectLst/>
                <a:uLnTx/>
                <a:uFillTx/>
                <a:latin typeface="+mn-lt"/>
                <a:ea typeface="+mn-ea"/>
              </a:rPr>
              <a:t>1-در رابطه با اعلام مشخصات کالا </a:t>
            </a:r>
          </a:p>
          <a:p>
            <a:pPr marL="274320" marR="0" lvl="0" indent="-274320" algn="r" defTabSz="914400" rtl="1" eaLnBrk="1" fontAlgn="auto" latinLnBrk="0" hangingPunct="1">
              <a:lnSpc>
                <a:spcPct val="150000"/>
              </a:lnSpc>
              <a:spcBef>
                <a:spcPct val="20000"/>
              </a:spcBef>
              <a:spcAft>
                <a:spcPts val="0"/>
              </a:spcAft>
              <a:buClr>
                <a:schemeClr val="accent2"/>
              </a:buClr>
              <a:buSzPct val="85000"/>
              <a:buFontTx/>
              <a:buNone/>
              <a:tabLst/>
              <a:defRPr/>
            </a:pPr>
            <a:r>
              <a:rPr kumimoji="0" lang="fa-IR" sz="2000" b="0" i="0" u="none" strike="noStrike" kern="1200" cap="none" spc="0" normalizeH="0" baseline="0" noProof="0" dirty="0" smtClean="0">
                <a:ln>
                  <a:noFill/>
                </a:ln>
                <a:solidFill>
                  <a:schemeClr val="tx1"/>
                </a:solidFill>
                <a:effectLst/>
                <a:uLnTx/>
                <a:uFillTx/>
                <a:latin typeface="+mn-lt"/>
                <a:ea typeface="+mn-ea"/>
              </a:rPr>
              <a:t>2-در رابطه با تعرفه کالا </a:t>
            </a:r>
          </a:p>
          <a:p>
            <a:pPr marL="274320" marR="0" lvl="0" indent="-274320" algn="r" defTabSz="914400" rtl="1" eaLnBrk="1" fontAlgn="auto" latinLnBrk="0" hangingPunct="1">
              <a:lnSpc>
                <a:spcPct val="150000"/>
              </a:lnSpc>
              <a:spcBef>
                <a:spcPct val="20000"/>
              </a:spcBef>
              <a:spcAft>
                <a:spcPts val="0"/>
              </a:spcAft>
              <a:buClr>
                <a:schemeClr val="accent2"/>
              </a:buClr>
              <a:buSzPct val="85000"/>
              <a:buFontTx/>
              <a:buNone/>
              <a:tabLst/>
              <a:defRPr/>
            </a:pPr>
            <a:r>
              <a:rPr kumimoji="0" lang="fa-IR" sz="2000" b="0" i="0" u="none" strike="noStrike" kern="1200" cap="none" spc="0" normalizeH="0" baseline="0" noProof="0" dirty="0" smtClean="0">
                <a:ln>
                  <a:noFill/>
                </a:ln>
                <a:solidFill>
                  <a:schemeClr val="tx1"/>
                </a:solidFill>
                <a:effectLst/>
                <a:uLnTx/>
                <a:uFillTx/>
                <a:latin typeface="+mn-lt"/>
                <a:ea typeface="+mn-ea"/>
              </a:rPr>
              <a:t>3-در رابطه با ارزش کالا </a:t>
            </a:r>
          </a:p>
          <a:p>
            <a:pPr marL="274320" marR="0" lvl="0" indent="-274320" algn="r" defTabSz="914400" rtl="1" eaLnBrk="1" fontAlgn="auto" latinLnBrk="0" hangingPunct="1">
              <a:lnSpc>
                <a:spcPct val="150000"/>
              </a:lnSpc>
              <a:spcBef>
                <a:spcPct val="20000"/>
              </a:spcBef>
              <a:spcAft>
                <a:spcPts val="0"/>
              </a:spcAft>
              <a:buClr>
                <a:schemeClr val="accent2"/>
              </a:buClr>
              <a:buSzPct val="85000"/>
              <a:buFontTx/>
              <a:buNone/>
              <a:tabLst/>
              <a:defRPr/>
            </a:pPr>
            <a:r>
              <a:rPr kumimoji="0" lang="fa-IR" sz="2000" b="0" i="0" u="none" strike="noStrike" kern="1200" cap="none" spc="0" normalizeH="0" baseline="0" noProof="0" dirty="0" smtClean="0">
                <a:ln>
                  <a:noFill/>
                </a:ln>
                <a:solidFill>
                  <a:schemeClr val="tx1"/>
                </a:solidFill>
                <a:effectLst/>
                <a:uLnTx/>
                <a:uFillTx/>
                <a:latin typeface="+mn-lt"/>
                <a:ea typeface="+mn-ea"/>
              </a:rPr>
              <a:t>4-در رابطه با محاسبات گمرکی </a:t>
            </a:r>
          </a:p>
          <a:p>
            <a:pPr marL="274320" marR="0" lvl="0" indent="-274320" algn="r" defTabSz="914400" rtl="1" eaLnBrk="1" fontAlgn="auto" latinLnBrk="0" hangingPunct="1">
              <a:lnSpc>
                <a:spcPct val="150000"/>
              </a:lnSpc>
              <a:spcBef>
                <a:spcPct val="20000"/>
              </a:spcBef>
              <a:spcAft>
                <a:spcPts val="0"/>
              </a:spcAft>
              <a:buClr>
                <a:schemeClr val="accent2"/>
              </a:buClr>
              <a:buSzPct val="85000"/>
              <a:buFontTx/>
              <a:buNone/>
              <a:tabLst/>
              <a:defRPr/>
            </a:pPr>
            <a:r>
              <a:rPr kumimoji="0" lang="fa-IR" sz="2000" b="0" i="0" u="none" strike="noStrike" kern="1200" cap="none" spc="0" normalizeH="0" baseline="0" noProof="0" dirty="0" smtClean="0">
                <a:ln>
                  <a:noFill/>
                </a:ln>
                <a:solidFill>
                  <a:schemeClr val="tx1"/>
                </a:solidFill>
                <a:effectLst/>
                <a:uLnTx/>
                <a:uFillTx/>
                <a:latin typeface="+mn-lt"/>
                <a:ea typeface="+mn-ea"/>
              </a:rPr>
              <a:t>و به طور کلی در رابطه با هر نوع اظهار خلاف واقع که متضمن اخذ تفاوت حقوق ورودی و هزینه های گمرکی و عوارض باشد ، یک تخلف گمرکی صورت گرفته است </a:t>
            </a:r>
          </a:p>
        </p:txBody>
      </p:sp>
      <p:sp>
        <p:nvSpPr>
          <p:cNvPr id="4" name="Horizontal Scroll 3"/>
          <p:cNvSpPr/>
          <p:nvPr/>
        </p:nvSpPr>
        <p:spPr>
          <a:xfrm>
            <a:off x="6096000" y="609600"/>
            <a:ext cx="2057400" cy="685800"/>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fa-IR" sz="2400" b="1" dirty="0" smtClean="0">
                <a:solidFill>
                  <a:srgbClr val="002060"/>
                </a:solidFill>
              </a:rPr>
              <a:t>تخلفات گمرکی</a:t>
            </a:r>
            <a:endParaRPr lang="en-US" sz="2400" b="1" dirty="0">
              <a:solidFill>
                <a:srgbClr val="002060"/>
              </a:solidFill>
            </a:endParaRPr>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bg/>
                                          </p:spTgt>
                                        </p:tgtEl>
                                        <p:attrNameLst>
                                          <p:attrName>style.visibility</p:attrName>
                                        </p:attrNameLst>
                                      </p:cBhvr>
                                      <p:to>
                                        <p:strVal val="visible"/>
                                      </p:to>
                                    </p:set>
                                    <p:anim calcmode="lin" valueType="num">
                                      <p:cBhvr additive="base">
                                        <p:cTn id="7" dur="500" fill="hold"/>
                                        <p:tgtEl>
                                          <p:spTgt spid="2">
                                            <p:bg/>
                                          </p:spTgt>
                                        </p:tgtEl>
                                        <p:attrNameLst>
                                          <p:attrName>ppt_x</p:attrName>
                                        </p:attrNameLst>
                                      </p:cBhvr>
                                      <p:tavLst>
                                        <p:tav tm="0">
                                          <p:val>
                                            <p:strVal val="#ppt_x"/>
                                          </p:val>
                                        </p:tav>
                                        <p:tav tm="100000">
                                          <p:val>
                                            <p:strVal val="#ppt_x"/>
                                          </p:val>
                                        </p:tav>
                                      </p:tavLst>
                                    </p:anim>
                                    <p:anim calcmode="lin" valueType="num">
                                      <p:cBhvr additive="base">
                                        <p:cTn id="8" dur="500" fill="hold"/>
                                        <p:tgtEl>
                                          <p:spTgt spid="2">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xEl>
                                              <p:pRg st="1" end="1"/>
                                            </p:txEl>
                                          </p:spTgt>
                                        </p:tgtEl>
                                        <p:attrNameLst>
                                          <p:attrName>style.visibility</p:attrName>
                                        </p:attrNameLst>
                                      </p:cBhvr>
                                      <p:to>
                                        <p:strVal val="visible"/>
                                      </p:to>
                                    </p:set>
                                    <p:anim calcmode="lin" valueType="num">
                                      <p:cBhvr additive="base">
                                        <p:cTn id="19"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xEl>
                                              <p:pRg st="2" end="2"/>
                                            </p:txEl>
                                          </p:spTgt>
                                        </p:tgtEl>
                                        <p:attrNameLst>
                                          <p:attrName>style.visibility</p:attrName>
                                        </p:attrNameLst>
                                      </p:cBhvr>
                                      <p:to>
                                        <p:strVal val="visible"/>
                                      </p:to>
                                    </p:set>
                                    <p:anim calcmode="lin" valueType="num">
                                      <p:cBhvr additive="base">
                                        <p:cTn id="25"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
                                            <p:txEl>
                                              <p:pRg st="3" end="3"/>
                                            </p:txEl>
                                          </p:spTgt>
                                        </p:tgtEl>
                                        <p:attrNameLst>
                                          <p:attrName>style.visibility</p:attrName>
                                        </p:attrNameLst>
                                      </p:cBhvr>
                                      <p:to>
                                        <p:strVal val="visible"/>
                                      </p:to>
                                    </p:set>
                                    <p:anim calcmode="lin" valueType="num">
                                      <p:cBhvr additive="base">
                                        <p:cTn id="31"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
                                            <p:txEl>
                                              <p:pRg st="4" end="4"/>
                                            </p:txEl>
                                          </p:spTgt>
                                        </p:tgtEl>
                                        <p:attrNameLst>
                                          <p:attrName>style.visibility</p:attrName>
                                        </p:attrNameLst>
                                      </p:cBhvr>
                                      <p:to>
                                        <p:strVal val="visible"/>
                                      </p:to>
                                    </p:set>
                                    <p:anim calcmode="lin" valueType="num">
                                      <p:cBhvr additive="base">
                                        <p:cTn id="37"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
                                            <p:txEl>
                                              <p:pRg st="5" end="5"/>
                                            </p:txEl>
                                          </p:spTgt>
                                        </p:tgtEl>
                                        <p:attrNameLst>
                                          <p:attrName>style.visibility</p:attrName>
                                        </p:attrNameLst>
                                      </p:cBhvr>
                                      <p:to>
                                        <p:strVal val="visible"/>
                                      </p:to>
                                    </p:set>
                                    <p:anim calcmode="lin" valueType="num">
                                      <p:cBhvr additive="base">
                                        <p:cTn id="43"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bwMode="auto">
          <a:xfrm>
            <a:off x="914400" y="1447800"/>
            <a:ext cx="7377112" cy="4256087"/>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274320" marR="0" lvl="0" indent="-274320" algn="just" defTabSz="914400" rtl="1" eaLnBrk="1" fontAlgn="auto" latinLnBrk="0" hangingPunct="1">
              <a:lnSpc>
                <a:spcPct val="150000"/>
              </a:lnSpc>
              <a:spcBef>
                <a:spcPct val="20000"/>
              </a:spcBef>
              <a:spcAft>
                <a:spcPts val="0"/>
              </a:spcAft>
              <a:buClr>
                <a:schemeClr val="accent2"/>
              </a:buClr>
              <a:buSzPct val="85000"/>
              <a:buFontTx/>
              <a:buNone/>
              <a:tabLst/>
              <a:defRPr/>
            </a:pPr>
            <a:endParaRPr kumimoji="0" lang="fa-IR" b="0" i="0" u="none" strike="noStrike" kern="1200" cap="none" spc="0" normalizeH="0" baseline="0" noProof="0" dirty="0" smtClean="0">
              <a:ln>
                <a:noFill/>
              </a:ln>
              <a:solidFill>
                <a:schemeClr val="tx1"/>
              </a:solidFill>
              <a:effectLst/>
              <a:uLnTx/>
              <a:uFillTx/>
              <a:latin typeface="+mn-lt"/>
              <a:ea typeface="+mn-ea"/>
            </a:endParaRPr>
          </a:p>
          <a:p>
            <a:pPr marL="274320" marR="0" lvl="0" indent="-274320" algn="just" defTabSz="914400" rtl="1" eaLnBrk="1" fontAlgn="auto" latinLnBrk="0" hangingPunct="1">
              <a:lnSpc>
                <a:spcPct val="150000"/>
              </a:lnSpc>
              <a:spcBef>
                <a:spcPct val="20000"/>
              </a:spcBef>
              <a:spcAft>
                <a:spcPct val="50000"/>
              </a:spcAft>
              <a:buClr>
                <a:schemeClr val="accent2"/>
              </a:buClr>
              <a:buSzPct val="85000"/>
              <a:buFontTx/>
              <a:buNone/>
              <a:tabLst/>
              <a:defRPr/>
            </a:pPr>
            <a:r>
              <a:rPr kumimoji="0" lang="fa-IR" sz="2000" b="0" i="0" u="none" strike="noStrike" kern="1200" cap="none" spc="0" normalizeH="0" baseline="0" noProof="0" dirty="0" smtClean="0">
                <a:ln>
                  <a:noFill/>
                </a:ln>
                <a:solidFill>
                  <a:schemeClr val="tx1"/>
                </a:solidFill>
                <a:effectLst/>
                <a:uLnTx/>
                <a:uFillTx/>
                <a:latin typeface="+mn-lt"/>
                <a:ea typeface="+mn-ea"/>
              </a:rPr>
              <a:t>    به استناد ماده 27 قانون امور گمرکی ، گمرک ضمن دریافت مابه التفاوت از صاحب کالا ، وی را باید جریمه کند . میزان این جریمه حداقل 10% و حداکثر 100% مابه التفاوت است . </a:t>
            </a:r>
          </a:p>
          <a:p>
            <a:pPr marL="274320" marR="0" lvl="0" indent="-274320" algn="just" defTabSz="914400" rtl="1" eaLnBrk="1" fontAlgn="auto" latinLnBrk="0" hangingPunct="1">
              <a:lnSpc>
                <a:spcPct val="150000"/>
              </a:lnSpc>
              <a:spcBef>
                <a:spcPct val="20000"/>
              </a:spcBef>
              <a:spcAft>
                <a:spcPct val="50000"/>
              </a:spcAft>
              <a:buClr>
                <a:schemeClr val="accent2"/>
              </a:buClr>
              <a:buSzPct val="85000"/>
              <a:buFontTx/>
              <a:buNone/>
              <a:tabLst/>
              <a:defRPr/>
            </a:pPr>
            <a:r>
              <a:rPr kumimoji="0" lang="fa-IR" sz="2000" b="0" i="0" u="none" strike="noStrike" kern="1200" cap="none" spc="0" normalizeH="0" baseline="0" noProof="0" dirty="0" smtClean="0">
                <a:ln>
                  <a:noFill/>
                </a:ln>
                <a:solidFill>
                  <a:schemeClr val="tx1"/>
                </a:solidFill>
                <a:effectLst/>
                <a:uLnTx/>
                <a:uFillTx/>
                <a:latin typeface="+mn-lt"/>
                <a:ea typeface="+mn-ea"/>
              </a:rPr>
              <a:t>   به استناد ماده 269 آیین نامه اجرایی قانون امور گمرکی ، چنانچه تخلفات گمرکی توام با ارائه اسناد یا سیاهه (فاکتور ) نادرست به عمل آید ، گمرک علاوه بر دریافت اصل مابه التفاوت ، صاحب کالا را حداقل به میزان 50% تا حداکثر 100% مابه التفاوت جریمه خواهد نمود .</a:t>
            </a:r>
            <a:endParaRPr kumimoji="0" lang="en-US" sz="2000" b="0" i="0" u="none" strike="noStrike" kern="1200" cap="none" spc="0" normalizeH="0" baseline="0" noProof="0" dirty="0" smtClean="0">
              <a:ln>
                <a:noFill/>
              </a:ln>
              <a:solidFill>
                <a:schemeClr val="tx1"/>
              </a:solidFill>
              <a:effectLst/>
              <a:uLnTx/>
              <a:uFillTx/>
              <a:latin typeface="+mn-lt"/>
              <a:ea typeface="+mn-ea"/>
            </a:endParaRPr>
          </a:p>
        </p:txBody>
      </p:sp>
      <p:sp>
        <p:nvSpPr>
          <p:cNvPr id="4" name="Horizontal Scroll 3"/>
          <p:cNvSpPr/>
          <p:nvPr/>
        </p:nvSpPr>
        <p:spPr>
          <a:xfrm>
            <a:off x="6096000" y="609600"/>
            <a:ext cx="2057400" cy="685800"/>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fa-IR" sz="2400" b="1" dirty="0" smtClean="0">
                <a:solidFill>
                  <a:srgbClr val="002060"/>
                </a:solidFill>
              </a:rPr>
              <a:t>جریمه تخلفات</a:t>
            </a:r>
            <a:endParaRPr lang="en-US" sz="2400" b="1" dirty="0">
              <a:solidFill>
                <a:srgbClr val="002060"/>
              </a:solidFill>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bg/>
                                          </p:spTgt>
                                        </p:tgtEl>
                                        <p:attrNameLst>
                                          <p:attrName>style.visibility</p:attrName>
                                        </p:attrNameLst>
                                      </p:cBhvr>
                                      <p:to>
                                        <p:strVal val="visible"/>
                                      </p:to>
                                    </p:set>
                                    <p:anim calcmode="lin" valueType="num">
                                      <p:cBhvr additive="base">
                                        <p:cTn id="7" dur="500" fill="hold"/>
                                        <p:tgtEl>
                                          <p:spTgt spid="2">
                                            <p:bg/>
                                          </p:spTgt>
                                        </p:tgtEl>
                                        <p:attrNameLst>
                                          <p:attrName>ppt_x</p:attrName>
                                        </p:attrNameLst>
                                      </p:cBhvr>
                                      <p:tavLst>
                                        <p:tav tm="0">
                                          <p:val>
                                            <p:strVal val="#ppt_x"/>
                                          </p:val>
                                        </p:tav>
                                        <p:tav tm="100000">
                                          <p:val>
                                            <p:strVal val="#ppt_x"/>
                                          </p:val>
                                        </p:tav>
                                      </p:tavLst>
                                    </p:anim>
                                    <p:anim calcmode="lin" valueType="num">
                                      <p:cBhvr additive="base">
                                        <p:cTn id="8" dur="500" fill="hold"/>
                                        <p:tgtEl>
                                          <p:spTgt spid="2">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bwMode="auto">
          <a:xfrm>
            <a:off x="1295400" y="1828800"/>
            <a:ext cx="6843712" cy="3057525"/>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274320" marR="0" lvl="0" indent="-274320" algn="just" defTabSz="914400" rtl="1" eaLnBrk="1" fontAlgn="auto" latinLnBrk="0" hangingPunct="1">
              <a:lnSpc>
                <a:spcPct val="150000"/>
              </a:lnSpc>
              <a:spcBef>
                <a:spcPct val="20000"/>
              </a:spcBef>
              <a:spcAft>
                <a:spcPts val="0"/>
              </a:spcAft>
              <a:buClr>
                <a:schemeClr val="accent2"/>
              </a:buClr>
              <a:buSzPct val="85000"/>
              <a:buFont typeface="Brush Script MT" pitchFamily="66" charset="0"/>
              <a:buChar char="O"/>
              <a:tabLst/>
              <a:defRPr/>
            </a:pPr>
            <a:r>
              <a:rPr kumimoji="0" lang="fa-IR" sz="2000" i="0" u="none" strike="noStrike" kern="1200" cap="none" spc="0" normalizeH="0" baseline="0" noProof="0" dirty="0" smtClean="0">
                <a:ln>
                  <a:noFill/>
                </a:ln>
                <a:solidFill>
                  <a:schemeClr val="tx1"/>
                </a:solidFill>
                <a:effectLst/>
                <a:uLnTx/>
                <a:uFillTx/>
                <a:latin typeface="+mn-lt"/>
                <a:ea typeface="+mn-ea"/>
              </a:rPr>
              <a:t>اگر تخلف گمرکی متضمن زیان مالی دولت نباشد و کشف آن مستلزم اخذ متفاوت نباشد ، گمرک از ذی نفع فقط جریمه انتظامی دریافت نموده و اجازه اصلاح اظهارنامه را خواهد داد . (ماده 267 آیین نامه اجرایی ) </a:t>
            </a:r>
          </a:p>
          <a:p>
            <a:pPr marL="274320" marR="0" lvl="0" indent="-274320" algn="just" defTabSz="914400" rtl="1" eaLnBrk="1" fontAlgn="auto" latinLnBrk="0" hangingPunct="1">
              <a:lnSpc>
                <a:spcPct val="150000"/>
              </a:lnSpc>
              <a:spcBef>
                <a:spcPct val="20000"/>
              </a:spcBef>
              <a:spcAft>
                <a:spcPts val="0"/>
              </a:spcAft>
              <a:buClr>
                <a:schemeClr val="accent2"/>
              </a:buClr>
              <a:buSzPct val="85000"/>
              <a:tabLst/>
              <a:defRPr/>
            </a:pPr>
            <a:endParaRPr kumimoji="0" lang="fa-IR" sz="2000" i="0" u="none" strike="noStrike" kern="1200" cap="none" spc="0" normalizeH="0" baseline="0" noProof="0" dirty="0" smtClean="0">
              <a:ln>
                <a:noFill/>
              </a:ln>
              <a:solidFill>
                <a:schemeClr val="tx1"/>
              </a:solidFill>
              <a:effectLst/>
              <a:uLnTx/>
              <a:uFillTx/>
              <a:latin typeface="+mn-lt"/>
              <a:ea typeface="+mn-ea"/>
            </a:endParaRPr>
          </a:p>
          <a:p>
            <a:pPr marL="274320" marR="0" lvl="0" indent="-274320" algn="just" defTabSz="914400" rtl="1" eaLnBrk="1" fontAlgn="auto" latinLnBrk="0" hangingPunct="1">
              <a:lnSpc>
                <a:spcPct val="150000"/>
              </a:lnSpc>
              <a:spcBef>
                <a:spcPct val="20000"/>
              </a:spcBef>
              <a:spcAft>
                <a:spcPts val="0"/>
              </a:spcAft>
              <a:buClr>
                <a:schemeClr val="accent2"/>
              </a:buClr>
              <a:buSzPct val="85000"/>
              <a:buFont typeface="Brush Script MT" pitchFamily="66" charset="0"/>
              <a:buChar char="O"/>
              <a:tabLst/>
              <a:defRPr/>
            </a:pPr>
            <a:r>
              <a:rPr kumimoji="0" lang="fa-IR" sz="2000" i="0" u="none" strike="noStrike" kern="1200" cap="none" spc="0" normalizeH="0" baseline="0" noProof="0" dirty="0" smtClean="0">
                <a:ln>
                  <a:noFill/>
                </a:ln>
                <a:solidFill>
                  <a:schemeClr val="tx1"/>
                </a:solidFill>
                <a:effectLst/>
                <a:uLnTx/>
                <a:uFillTx/>
                <a:latin typeface="+mn-lt"/>
                <a:ea typeface="+mn-ea"/>
              </a:rPr>
              <a:t>میزان این جریمه حداقل 12500 ریال و حداکثر 62500 ریال </a:t>
            </a:r>
            <a:br>
              <a:rPr kumimoji="0" lang="fa-IR" sz="2000" i="0" u="none" strike="noStrike" kern="1200" cap="none" spc="0" normalizeH="0" baseline="0" noProof="0" dirty="0" smtClean="0">
                <a:ln>
                  <a:noFill/>
                </a:ln>
                <a:solidFill>
                  <a:schemeClr val="tx1"/>
                </a:solidFill>
                <a:effectLst/>
                <a:uLnTx/>
                <a:uFillTx/>
                <a:latin typeface="+mn-lt"/>
                <a:ea typeface="+mn-ea"/>
              </a:rPr>
            </a:br>
            <a:r>
              <a:rPr kumimoji="0" lang="fa-IR" sz="2000" i="0" u="none" strike="noStrike" kern="1200" cap="none" spc="0" normalizeH="0" baseline="0" noProof="0" dirty="0" smtClean="0">
                <a:ln>
                  <a:noFill/>
                </a:ln>
                <a:solidFill>
                  <a:schemeClr val="tx1"/>
                </a:solidFill>
                <a:effectLst/>
                <a:uLnTx/>
                <a:uFillTx/>
                <a:latin typeface="+mn-lt"/>
                <a:ea typeface="+mn-ea"/>
              </a:rPr>
              <a:t>می باشد . (مصوبه سال 1384 هیئت دولت ) </a:t>
            </a:r>
          </a:p>
          <a:p>
            <a:pPr marL="274320" marR="0" lvl="0" indent="-274320" algn="r" defTabSz="914400" rtl="1" eaLnBrk="1" fontAlgn="auto" latinLnBrk="0" hangingPunct="1">
              <a:lnSpc>
                <a:spcPct val="100000"/>
              </a:lnSpc>
              <a:spcBef>
                <a:spcPct val="20000"/>
              </a:spcBef>
              <a:spcAft>
                <a:spcPts val="0"/>
              </a:spcAft>
              <a:buClr>
                <a:schemeClr val="accent2"/>
              </a:buClr>
              <a:buSzPct val="85000"/>
              <a:buFontTx/>
              <a:buNone/>
              <a:tabLst/>
              <a:defRPr/>
            </a:pPr>
            <a:endParaRPr kumimoji="0" lang="fa-IR" sz="1800" b="1" i="0" u="none" strike="noStrike" kern="1200" cap="none" spc="0" normalizeH="0" baseline="0" noProof="0" dirty="0" smtClean="0">
              <a:ln>
                <a:noFill/>
              </a:ln>
              <a:solidFill>
                <a:schemeClr val="tx1"/>
              </a:solidFill>
              <a:effectLst/>
              <a:uLnTx/>
              <a:uFillTx/>
              <a:latin typeface="+mn-lt"/>
              <a:ea typeface="+mn-ea"/>
              <a:cs typeface="B Roya" pitchFamily="2" charset="-78"/>
            </a:endParaRPr>
          </a:p>
        </p:txBody>
      </p:sp>
      <p:sp>
        <p:nvSpPr>
          <p:cNvPr id="4" name="Curved Up Ribbon 3"/>
          <p:cNvSpPr/>
          <p:nvPr/>
        </p:nvSpPr>
        <p:spPr>
          <a:xfrm>
            <a:off x="2133600" y="838200"/>
            <a:ext cx="5181600" cy="838200"/>
          </a:xfrm>
          <a:prstGeom prst="ellipseRibbon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rtl="1"/>
            <a:r>
              <a:rPr lang="fa-IR" sz="3200" b="1" dirty="0" smtClean="0">
                <a:solidFill>
                  <a:srgbClr val="002060"/>
                </a:solidFill>
              </a:rPr>
              <a:t>نـــکته</a:t>
            </a:r>
            <a:endParaRPr lang="en-US" sz="2800" b="1" dirty="0">
              <a:solidFill>
                <a:srgbClr val="002060"/>
              </a:solidFill>
            </a:endParaRPr>
          </a:p>
        </p:txBody>
      </p:sp>
      <p:pic>
        <p:nvPicPr>
          <p:cNvPr id="5" name="Picture 4" descr="816220916615723222919719258821159108049.gif"/>
          <p:cNvPicPr>
            <a:picLocks noChangeAspect="1"/>
          </p:cNvPicPr>
          <p:nvPr/>
        </p:nvPicPr>
        <p:blipFill>
          <a:blip r:embed="rId2" cstate="print"/>
          <a:stretch>
            <a:fillRect/>
          </a:stretch>
        </p:blipFill>
        <p:spPr>
          <a:xfrm>
            <a:off x="1143000" y="4572000"/>
            <a:ext cx="1447800" cy="1689100"/>
          </a:xfrm>
          <a:prstGeom prst="rect">
            <a:avLst/>
          </a:prstGeom>
        </p:spPr>
      </p:pic>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by="(-#ppt_w*2)" calcmode="lin" valueType="num">
                                      <p:cBhvr rctx="PPT">
                                        <p:cTn id="7" dur="250" autoRev="1" fill="hold">
                                          <p:stCondLst>
                                            <p:cond delay="0"/>
                                          </p:stCondLst>
                                        </p:cTn>
                                        <p:tgtEl>
                                          <p:spTgt spid="2">
                                            <p:txEl>
                                              <p:pRg st="0" end="0"/>
                                            </p:txEl>
                                          </p:spTgt>
                                        </p:tgtEl>
                                        <p:attrNameLst>
                                          <p:attrName>ppt_w</p:attrName>
                                        </p:attrNameLst>
                                      </p:cBhvr>
                                    </p:anim>
                                    <p:anim by="(#ppt_w*0.50)" calcmode="lin" valueType="num">
                                      <p:cBhvr>
                                        <p:cTn id="8" dur="250" decel="50000" autoRev="1" fill="hold">
                                          <p:stCondLst>
                                            <p:cond delay="0"/>
                                          </p:stCondLst>
                                        </p:cTn>
                                        <p:tgtEl>
                                          <p:spTgt spid="2">
                                            <p:txEl>
                                              <p:pRg st="0" end="0"/>
                                            </p:txEl>
                                          </p:spTgt>
                                        </p:tgtEl>
                                        <p:attrNameLst>
                                          <p:attrName>ppt_x</p:attrName>
                                        </p:attrNameLst>
                                      </p:cBhvr>
                                    </p:anim>
                                    <p:anim from="(-#ppt_h/2)" to="(#ppt_y)" calcmode="lin" valueType="num">
                                      <p:cBhvr>
                                        <p:cTn id="9" dur="500" fill="hold">
                                          <p:stCondLst>
                                            <p:cond delay="0"/>
                                          </p:stCondLst>
                                        </p:cTn>
                                        <p:tgtEl>
                                          <p:spTgt spid="2">
                                            <p:txEl>
                                              <p:pRg st="0" end="0"/>
                                            </p:txEl>
                                          </p:spTgt>
                                        </p:tgtEl>
                                        <p:attrNameLst>
                                          <p:attrName>ppt_y</p:attrName>
                                        </p:attrNameLst>
                                      </p:cBhvr>
                                    </p:anim>
                                    <p:animRot by="21600000">
                                      <p:cBhvr>
                                        <p:cTn id="10" dur="500" fill="hold">
                                          <p:stCondLst>
                                            <p:cond delay="0"/>
                                          </p:stCondLst>
                                        </p:cTn>
                                        <p:tgtEl>
                                          <p:spTgt spid="2">
                                            <p:txEl>
                                              <p:pRg st="0" end="0"/>
                                            </p:txEl>
                                          </p:spTgt>
                                        </p:tgtEl>
                                        <p:attrNameLst>
                                          <p:attrName>r</p:attrName>
                                        </p:attrNameLst>
                                      </p:cBhvr>
                                    </p:animRot>
                                  </p:childTnLst>
                                </p:cTn>
                              </p:par>
                            </p:childTnLst>
                          </p:cTn>
                        </p:par>
                        <p:par>
                          <p:cTn id="11" fill="hold">
                            <p:stCondLst>
                              <p:cond delay="8050"/>
                            </p:stCondLst>
                            <p:childTnLst>
                              <p:par>
                                <p:cTn id="12" presetID="56" presetClass="entr" presetSubtype="0" fill="hold" nodeType="afterEffect">
                                  <p:stCondLst>
                                    <p:cond delay="0"/>
                                  </p:stCondLst>
                                  <p:iterate type="lt">
                                    <p:tmPct val="10000"/>
                                  </p:iterate>
                                  <p:childTnLst>
                                    <p:set>
                                      <p:cBhvr>
                                        <p:cTn id="13" dur="1" fill="hold">
                                          <p:stCondLst>
                                            <p:cond delay="0"/>
                                          </p:stCondLst>
                                        </p:cTn>
                                        <p:tgtEl>
                                          <p:spTgt spid="2">
                                            <p:txEl>
                                              <p:pRg st="2" end="2"/>
                                            </p:txEl>
                                          </p:spTgt>
                                        </p:tgtEl>
                                        <p:attrNameLst>
                                          <p:attrName>style.visibility</p:attrName>
                                        </p:attrNameLst>
                                      </p:cBhvr>
                                      <p:to>
                                        <p:strVal val="visible"/>
                                      </p:to>
                                    </p:set>
                                    <p:anim by="(-#ppt_w*2)" calcmode="lin" valueType="num">
                                      <p:cBhvr rctx="PPT">
                                        <p:cTn id="14" dur="250" autoRev="1" fill="hold">
                                          <p:stCondLst>
                                            <p:cond delay="0"/>
                                          </p:stCondLst>
                                        </p:cTn>
                                        <p:tgtEl>
                                          <p:spTgt spid="2">
                                            <p:txEl>
                                              <p:pRg st="2" end="2"/>
                                            </p:txEl>
                                          </p:spTgt>
                                        </p:tgtEl>
                                        <p:attrNameLst>
                                          <p:attrName>ppt_w</p:attrName>
                                        </p:attrNameLst>
                                      </p:cBhvr>
                                    </p:anim>
                                    <p:anim by="(#ppt_w*0.50)" calcmode="lin" valueType="num">
                                      <p:cBhvr>
                                        <p:cTn id="15" dur="250" decel="50000" autoRev="1" fill="hold">
                                          <p:stCondLst>
                                            <p:cond delay="0"/>
                                          </p:stCondLst>
                                        </p:cTn>
                                        <p:tgtEl>
                                          <p:spTgt spid="2">
                                            <p:txEl>
                                              <p:pRg st="2" end="2"/>
                                            </p:txEl>
                                          </p:spTgt>
                                        </p:tgtEl>
                                        <p:attrNameLst>
                                          <p:attrName>ppt_x</p:attrName>
                                        </p:attrNameLst>
                                      </p:cBhvr>
                                    </p:anim>
                                    <p:anim from="(-#ppt_h/2)" to="(#ppt_y)" calcmode="lin" valueType="num">
                                      <p:cBhvr>
                                        <p:cTn id="16" dur="500" fill="hold">
                                          <p:stCondLst>
                                            <p:cond delay="0"/>
                                          </p:stCondLst>
                                        </p:cTn>
                                        <p:tgtEl>
                                          <p:spTgt spid="2">
                                            <p:txEl>
                                              <p:pRg st="2" end="2"/>
                                            </p:txEl>
                                          </p:spTgt>
                                        </p:tgtEl>
                                        <p:attrNameLst>
                                          <p:attrName>ppt_y</p:attrName>
                                        </p:attrNameLst>
                                      </p:cBhvr>
                                    </p:anim>
                                    <p:animRot by="21600000">
                                      <p:cBhvr>
                                        <p:cTn id="17" dur="500" fill="hold">
                                          <p:stCondLst>
                                            <p:cond delay="0"/>
                                          </p:stCondLst>
                                        </p:cTn>
                                        <p:tgtEl>
                                          <p:spTgt spid="2">
                                            <p:txEl>
                                              <p:pRg st="2" end="2"/>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bwMode="auto">
          <a:xfrm>
            <a:off x="914400" y="1371600"/>
            <a:ext cx="7467600" cy="335280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274320" marR="0" lvl="0" indent="-274320" algn="just" defTabSz="914400" rtl="1" eaLnBrk="1" fontAlgn="auto" latinLnBrk="0" hangingPunct="1">
              <a:lnSpc>
                <a:spcPct val="150000"/>
              </a:lnSpc>
              <a:spcBef>
                <a:spcPct val="20000"/>
              </a:spcBef>
              <a:spcAft>
                <a:spcPts val="0"/>
              </a:spcAft>
              <a:buClr>
                <a:schemeClr val="accent2"/>
              </a:buClr>
              <a:buSzPct val="85000"/>
              <a:buFont typeface="Brush Script MT" pitchFamily="66" charset="0"/>
              <a:buChar char="O"/>
              <a:tabLst/>
              <a:defRPr/>
            </a:pPr>
            <a:r>
              <a:rPr kumimoji="0" lang="fa-IR" sz="2000" b="0" i="0" u="none" strike="noStrike" kern="1200" cap="none" spc="0" normalizeH="0" baseline="0" noProof="0" dirty="0" smtClean="0">
                <a:ln>
                  <a:noFill/>
                </a:ln>
                <a:solidFill>
                  <a:schemeClr val="tx1"/>
                </a:solidFill>
                <a:effectLst/>
                <a:uLnTx/>
                <a:uFillTx/>
                <a:latin typeface="+mn-lt"/>
                <a:ea typeface="+mn-ea"/>
              </a:rPr>
              <a:t>کلمه قاچاق یک کلمه ترکی است و به معنای گریزاندن می باشد و از مجموع قوانین و مقررات مربوط چنین استنباط می شود که قاچاق عبارت است از فرار دادن مال ، خواه آن مال مربوط به درآمد دولت بوده و یا ورود و خروج ، تولید و نقل و انتقال و خرید و فروش آن طبق قوانین و مقررات مربوط ، ممنوع و غیر مجاز گردیده باشد . </a:t>
            </a:r>
          </a:p>
          <a:p>
            <a:pPr marL="274320" marR="0" lvl="0" indent="-274320" algn="just" defTabSz="914400" rtl="1" eaLnBrk="1" fontAlgn="auto" latinLnBrk="0" hangingPunct="1">
              <a:lnSpc>
                <a:spcPct val="150000"/>
              </a:lnSpc>
              <a:spcBef>
                <a:spcPct val="20000"/>
              </a:spcBef>
              <a:spcAft>
                <a:spcPts val="0"/>
              </a:spcAft>
              <a:buClr>
                <a:schemeClr val="accent2"/>
              </a:buClr>
              <a:buSzPct val="85000"/>
              <a:buFont typeface="Brush Script MT" pitchFamily="66" charset="0"/>
              <a:buChar char="O"/>
              <a:tabLst/>
              <a:defRPr/>
            </a:pPr>
            <a:r>
              <a:rPr kumimoji="0" lang="fa-IR" sz="2000" b="0" i="0" u="none" strike="noStrike" kern="1200" cap="none" spc="0" normalizeH="0" baseline="0" noProof="0" dirty="0" smtClean="0">
                <a:ln>
                  <a:noFill/>
                </a:ln>
                <a:solidFill>
                  <a:schemeClr val="tx1"/>
                </a:solidFill>
                <a:effectLst/>
                <a:uLnTx/>
                <a:uFillTx/>
                <a:latin typeface="+mn-lt"/>
                <a:ea typeface="+mn-ea"/>
              </a:rPr>
              <a:t>در اصطلاح گمرک و سایر دستگاه های وصولی دولت ، منظور از قاچاق ، گریزاندن کالا از پرداخت مالیات و عوارض به دولت است و یا فرار دادن کالا از شمول مقررات دولتی و نقل و انتقال و خرید و فروش آن به طور غیر مجاز و ممنوع است .</a:t>
            </a:r>
            <a:endParaRPr kumimoji="0" lang="en-US" sz="2000" b="0" i="0" u="none" strike="noStrike" kern="1200" cap="none" spc="0" normalizeH="0" baseline="0" noProof="0" dirty="0" smtClean="0">
              <a:ln>
                <a:noFill/>
              </a:ln>
              <a:solidFill>
                <a:schemeClr val="tx1"/>
              </a:solidFill>
              <a:effectLst/>
              <a:uLnTx/>
              <a:uFillTx/>
              <a:latin typeface="+mn-lt"/>
              <a:ea typeface="+mn-ea"/>
            </a:endParaRPr>
          </a:p>
        </p:txBody>
      </p:sp>
      <p:sp>
        <p:nvSpPr>
          <p:cNvPr id="4" name="Horizontal Scroll 3"/>
          <p:cNvSpPr/>
          <p:nvPr/>
        </p:nvSpPr>
        <p:spPr>
          <a:xfrm>
            <a:off x="6096000" y="609600"/>
            <a:ext cx="2057400" cy="685800"/>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fa-IR" sz="2400" b="1" dirty="0" smtClean="0">
                <a:solidFill>
                  <a:srgbClr val="002060"/>
                </a:solidFill>
              </a:rPr>
              <a:t>قاچاق گمرکی</a:t>
            </a:r>
            <a:endParaRPr lang="en-US" sz="2400" b="1" dirty="0">
              <a:solidFill>
                <a:srgbClr val="002060"/>
              </a:solidFill>
            </a:endParaRPr>
          </a:p>
        </p:txBody>
      </p:sp>
      <p:pic>
        <p:nvPicPr>
          <p:cNvPr id="5" name="Picture 4" descr="running_with_money_bags_anim_md_wm.gif"/>
          <p:cNvPicPr>
            <a:picLocks noChangeAspect="1"/>
          </p:cNvPicPr>
          <p:nvPr/>
        </p:nvPicPr>
        <p:blipFill>
          <a:blip r:embed="rId2" cstate="print"/>
          <a:stretch>
            <a:fillRect/>
          </a:stretch>
        </p:blipFill>
        <p:spPr>
          <a:xfrm>
            <a:off x="838200" y="4724400"/>
            <a:ext cx="1447800" cy="1447800"/>
          </a:xfrm>
          <a:prstGeom prst="rect">
            <a:avLst/>
          </a:prstGeom>
        </p:spPr>
      </p:pic>
      <p:pic>
        <p:nvPicPr>
          <p:cNvPr id="6" name="Picture 5" descr="running_with_money_bags_anim_md_wm.gif"/>
          <p:cNvPicPr>
            <a:picLocks noChangeAspect="1"/>
          </p:cNvPicPr>
          <p:nvPr/>
        </p:nvPicPr>
        <p:blipFill>
          <a:blip r:embed="rId2" cstate="print"/>
          <a:stretch>
            <a:fillRect/>
          </a:stretch>
        </p:blipFill>
        <p:spPr>
          <a:xfrm>
            <a:off x="6858000" y="4724400"/>
            <a:ext cx="1447800" cy="1447800"/>
          </a:xfrm>
          <a:prstGeom prst="rect">
            <a:avLst/>
          </a:prstGeom>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2000" fill="hold"/>
                                        <p:tgtEl>
                                          <p:spTgt spid="2">
                                            <p:txEl>
                                              <p:pRg st="0" end="0"/>
                                            </p:txEl>
                                          </p:spTgt>
                                        </p:tgtEl>
                                        <p:attrNameLst>
                                          <p:attrName>ppt_x</p:attrName>
                                        </p:attrNameLst>
                                      </p:cBhvr>
                                      <p:tavLst>
                                        <p:tav tm="0">
                                          <p:val>
                                            <p:strVal val="#ppt_x-.2"/>
                                          </p:val>
                                        </p:tav>
                                        <p:tav tm="100000">
                                          <p:val>
                                            <p:strVal val="#ppt_x"/>
                                          </p:val>
                                        </p:tav>
                                      </p:tavLst>
                                    </p:anim>
                                    <p:anim calcmode="lin" valueType="num">
                                      <p:cBhvr>
                                        <p:cTn id="8" dur="2000" fill="hold"/>
                                        <p:tgtEl>
                                          <p:spTgt spid="2">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2000"/>
                                        <p:tgtEl>
                                          <p:spTgt spid="2">
                                            <p:txEl>
                                              <p:pRg st="0" end="0"/>
                                            </p:txEl>
                                          </p:spTgt>
                                        </p:tgtEl>
                                      </p:cBhvr>
                                    </p:animEffect>
                                  </p:childTnLst>
                                </p:cTn>
                              </p:par>
                            </p:childTnLst>
                          </p:cTn>
                        </p:par>
                        <p:par>
                          <p:cTn id="10" fill="hold">
                            <p:stCondLst>
                              <p:cond delay="2000"/>
                            </p:stCondLst>
                            <p:childTnLst>
                              <p:par>
                                <p:cTn id="11" presetID="29" presetClass="entr" presetSubtype="0" fill="hold" nodeType="after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p:cTn id="13" dur="2000" fill="hold"/>
                                        <p:tgtEl>
                                          <p:spTgt spid="2">
                                            <p:txEl>
                                              <p:pRg st="1" end="1"/>
                                            </p:txEl>
                                          </p:spTgt>
                                        </p:tgtEl>
                                        <p:attrNameLst>
                                          <p:attrName>ppt_x</p:attrName>
                                        </p:attrNameLst>
                                      </p:cBhvr>
                                      <p:tavLst>
                                        <p:tav tm="0">
                                          <p:val>
                                            <p:strVal val="#ppt_x-.2"/>
                                          </p:val>
                                        </p:tav>
                                        <p:tav tm="100000">
                                          <p:val>
                                            <p:strVal val="#ppt_x"/>
                                          </p:val>
                                        </p:tav>
                                      </p:tavLst>
                                    </p:anim>
                                    <p:anim calcmode="lin" valueType="num">
                                      <p:cBhvr>
                                        <p:cTn id="14" dur="2000" fill="hold"/>
                                        <p:tgtEl>
                                          <p:spTgt spid="2">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5" dur="20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bwMode="auto">
          <a:xfrm>
            <a:off x="1143000" y="1447800"/>
            <a:ext cx="7010400" cy="426720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274320" marR="0" lvl="0" indent="-274320" algn="just" defTabSz="914400" rtl="1" eaLnBrk="1" fontAlgn="auto" latinLnBrk="0" hangingPunct="1">
              <a:lnSpc>
                <a:spcPct val="150000"/>
              </a:lnSpc>
              <a:spcBef>
                <a:spcPct val="20000"/>
              </a:spcBef>
              <a:spcAft>
                <a:spcPts val="0"/>
              </a:spcAft>
              <a:buClr>
                <a:schemeClr val="accent2"/>
              </a:buClr>
              <a:buSzPct val="85000"/>
              <a:buFont typeface="Brush Script MT" pitchFamily="66" charset="0"/>
              <a:buChar char="O"/>
              <a:tabLst/>
              <a:defRPr/>
            </a:pPr>
            <a:r>
              <a:rPr kumimoji="0" lang="fa-IR" sz="2000" b="1" i="0" u="none" strike="noStrike" kern="1200" cap="none" spc="0" normalizeH="0" baseline="0" noProof="0" dirty="0" smtClean="0">
                <a:ln>
                  <a:noFill/>
                </a:ln>
                <a:solidFill>
                  <a:schemeClr val="tx1"/>
                </a:solidFill>
                <a:effectLst/>
                <a:uLnTx/>
                <a:uFillTx/>
                <a:latin typeface="+mn-lt"/>
                <a:ea typeface="+mn-ea"/>
              </a:rPr>
              <a:t>(ماده 29 قانون امور گمرکی )</a:t>
            </a:r>
            <a:endParaRPr kumimoji="0" lang="ar-SA" sz="2000" b="1" i="0" u="none" strike="noStrike" kern="1200" cap="none" spc="0" normalizeH="0" baseline="0" noProof="0" dirty="0" smtClean="0">
              <a:ln>
                <a:noFill/>
              </a:ln>
              <a:solidFill>
                <a:schemeClr val="tx1"/>
              </a:solidFill>
              <a:effectLst/>
              <a:uLnTx/>
              <a:uFillTx/>
              <a:latin typeface="+mn-lt"/>
              <a:ea typeface="+mn-ea"/>
            </a:endParaRPr>
          </a:p>
          <a:p>
            <a:pPr marL="274320" marR="0" lvl="0" indent="-274320" algn="just" defTabSz="914400" rtl="1" eaLnBrk="1" fontAlgn="auto" latinLnBrk="0" hangingPunct="1">
              <a:lnSpc>
                <a:spcPct val="150000"/>
              </a:lnSpc>
              <a:spcBef>
                <a:spcPct val="20000"/>
              </a:spcBef>
              <a:spcAft>
                <a:spcPts val="0"/>
              </a:spcAft>
              <a:buClr>
                <a:schemeClr val="tx1"/>
              </a:buClr>
              <a:buSzPct val="85000"/>
              <a:buFontTx/>
              <a:buNone/>
              <a:tabLst/>
              <a:defRPr/>
            </a:pPr>
            <a:r>
              <a:rPr kumimoji="0" lang="ar-SA" sz="2000" b="0" i="0" u="none" strike="noStrike" kern="1200" cap="none" spc="0" normalizeH="0" baseline="0" noProof="0" dirty="0" smtClean="0">
                <a:ln>
                  <a:noFill/>
                </a:ln>
                <a:solidFill>
                  <a:schemeClr val="tx1"/>
                </a:solidFill>
                <a:effectLst/>
                <a:uLnTx/>
                <a:uFillTx/>
                <a:latin typeface="+mn-lt"/>
                <a:ea typeface="+mn-ea"/>
              </a:rPr>
              <a:t> ‏1-‏   </a:t>
            </a:r>
            <a:r>
              <a:rPr kumimoji="0" lang="fa-IR" sz="2000" b="0" i="0" u="none" strike="noStrike" kern="1200" cap="none" spc="0" normalizeH="0" baseline="0" noProof="0" dirty="0" smtClean="0">
                <a:ln>
                  <a:noFill/>
                </a:ln>
                <a:solidFill>
                  <a:schemeClr val="tx1"/>
                </a:solidFill>
                <a:effectLst/>
                <a:uLnTx/>
                <a:uFillTx/>
                <a:latin typeface="+mn-lt"/>
                <a:ea typeface="+mn-ea"/>
              </a:rPr>
              <a:t>وارد کردن کالا به کشور یا خارج کردن کالا از کشور به ترتیب غیر مجاز </a:t>
            </a:r>
            <a:endParaRPr kumimoji="0" lang="ar-SA" sz="2000" b="0" i="0" u="none" strike="noStrike" kern="1200" cap="none" spc="0" normalizeH="0" baseline="0" noProof="0" dirty="0" smtClean="0">
              <a:ln>
                <a:noFill/>
              </a:ln>
              <a:solidFill>
                <a:schemeClr val="tx1"/>
              </a:solidFill>
              <a:effectLst/>
              <a:uLnTx/>
              <a:uFillTx/>
              <a:latin typeface="+mn-lt"/>
              <a:ea typeface="+mn-ea"/>
            </a:endParaRPr>
          </a:p>
          <a:p>
            <a:pPr marL="274320" marR="0" lvl="0" indent="-274320" algn="just" defTabSz="914400" rtl="1" eaLnBrk="1" fontAlgn="auto" latinLnBrk="0" hangingPunct="1">
              <a:lnSpc>
                <a:spcPct val="150000"/>
              </a:lnSpc>
              <a:spcBef>
                <a:spcPct val="20000"/>
              </a:spcBef>
              <a:spcAft>
                <a:spcPts val="0"/>
              </a:spcAft>
              <a:buClr>
                <a:schemeClr val="tx1"/>
              </a:buClr>
              <a:buSzPct val="85000"/>
              <a:buFontTx/>
              <a:buNone/>
              <a:tabLst/>
              <a:defRPr/>
            </a:pPr>
            <a:r>
              <a:rPr kumimoji="0" lang="ar-SA" sz="2000" b="1" i="0" u="none" strike="noStrike" kern="1200" cap="none" spc="0" normalizeH="0" baseline="0" noProof="0" dirty="0" smtClean="0">
                <a:ln>
                  <a:noFill/>
                </a:ln>
                <a:solidFill>
                  <a:schemeClr val="tx1"/>
                </a:solidFill>
                <a:effectLst/>
                <a:uLnTx/>
                <a:uFillTx/>
                <a:latin typeface="+mn-lt"/>
                <a:ea typeface="+mn-ea"/>
              </a:rPr>
              <a:t>‏</a:t>
            </a:r>
            <a:r>
              <a:rPr kumimoji="0" lang="fa-IR" sz="2000" b="1" i="0" u="none" strike="noStrike" kern="1200" cap="none" spc="0" normalizeH="0" baseline="0" noProof="0" dirty="0" smtClean="0">
                <a:ln>
                  <a:noFill/>
                </a:ln>
                <a:solidFill>
                  <a:schemeClr val="tx1"/>
                </a:solidFill>
                <a:effectLst/>
                <a:uLnTx/>
                <a:uFillTx/>
                <a:latin typeface="+mn-lt"/>
                <a:ea typeface="+mn-ea"/>
              </a:rPr>
              <a:t>آیا می دانید : </a:t>
            </a:r>
            <a:endParaRPr kumimoji="0" lang="ar-SA" sz="2000" b="1" i="0" u="none" strike="noStrike" kern="1200" cap="none" spc="0" normalizeH="0" baseline="0" noProof="0" dirty="0" smtClean="0">
              <a:ln>
                <a:noFill/>
              </a:ln>
              <a:solidFill>
                <a:schemeClr val="tx1"/>
              </a:solidFill>
              <a:effectLst/>
              <a:uLnTx/>
              <a:uFillTx/>
              <a:latin typeface="+mn-lt"/>
              <a:ea typeface="+mn-ea"/>
            </a:endParaRPr>
          </a:p>
          <a:p>
            <a:pPr marL="274320" marR="0" lvl="0" indent="-274320" algn="just" defTabSz="914400" rtl="1" eaLnBrk="1" fontAlgn="auto" latinLnBrk="0" hangingPunct="1">
              <a:lnSpc>
                <a:spcPct val="150000"/>
              </a:lnSpc>
              <a:spcBef>
                <a:spcPct val="20000"/>
              </a:spcBef>
              <a:spcAft>
                <a:spcPts val="0"/>
              </a:spcAft>
              <a:buClr>
                <a:schemeClr val="tx1"/>
              </a:buClr>
              <a:buSzPct val="85000"/>
              <a:buFontTx/>
              <a:buNone/>
              <a:tabLst/>
              <a:defRPr/>
            </a:pPr>
            <a:r>
              <a:rPr kumimoji="0" lang="ar-SA" sz="2000" b="0" i="0" u="none" strike="noStrike" kern="1200" cap="none" spc="0" normalizeH="0" baseline="0" noProof="0" dirty="0" smtClean="0">
                <a:ln>
                  <a:noFill/>
                </a:ln>
                <a:solidFill>
                  <a:schemeClr val="tx1"/>
                </a:solidFill>
                <a:effectLst/>
                <a:uLnTx/>
                <a:uFillTx/>
                <a:latin typeface="+mn-lt"/>
                <a:ea typeface="+mn-ea"/>
              </a:rPr>
              <a:t>‏</a:t>
            </a:r>
            <a:r>
              <a:rPr kumimoji="0" lang="fa-IR" sz="2000" b="0" i="0" u="none" strike="noStrike" kern="1200" cap="none" spc="0" normalizeH="0" baseline="0" noProof="0" dirty="0" smtClean="0">
                <a:ln>
                  <a:noFill/>
                </a:ln>
                <a:solidFill>
                  <a:schemeClr val="tx1"/>
                </a:solidFill>
                <a:effectLst/>
                <a:uLnTx/>
                <a:uFillTx/>
                <a:latin typeface="+mn-lt"/>
                <a:ea typeface="+mn-ea"/>
              </a:rPr>
              <a:t>   منظور از ترتیب غیر مجاز هم شامل راه های غیر مجاز که گمرک در آن حضور ندارد و هم شامل روش های غیر مجاز (اختفا یا جاسازی کالا یا جعل اسناد ) </a:t>
            </a:r>
          </a:p>
          <a:p>
            <a:pPr marL="274320" marR="0" lvl="0" indent="-274320" algn="just" defTabSz="914400" rtl="1" eaLnBrk="1" fontAlgn="auto" latinLnBrk="0" hangingPunct="1">
              <a:lnSpc>
                <a:spcPct val="150000"/>
              </a:lnSpc>
              <a:spcBef>
                <a:spcPct val="20000"/>
              </a:spcBef>
              <a:spcAft>
                <a:spcPts val="0"/>
              </a:spcAft>
              <a:buClr>
                <a:schemeClr val="tx1"/>
              </a:buClr>
              <a:buSzPct val="85000"/>
              <a:buFontTx/>
              <a:buNone/>
              <a:tabLst/>
              <a:defRPr/>
            </a:pPr>
            <a:r>
              <a:rPr lang="fa-IR" sz="2000" dirty="0" smtClean="0"/>
              <a:t>    </a:t>
            </a:r>
            <a:r>
              <a:rPr kumimoji="0" lang="fa-IR" sz="2000" b="0" i="0" u="none" strike="noStrike" kern="1200" cap="none" spc="0" normalizeH="0" baseline="0" noProof="0" dirty="0" smtClean="0">
                <a:ln>
                  <a:noFill/>
                </a:ln>
                <a:solidFill>
                  <a:schemeClr val="tx1"/>
                </a:solidFill>
                <a:effectLst/>
                <a:uLnTx/>
                <a:uFillTx/>
                <a:latin typeface="+mn-lt"/>
                <a:ea typeface="+mn-ea"/>
              </a:rPr>
              <a:t>می باشد .</a:t>
            </a:r>
          </a:p>
          <a:p>
            <a:pPr marL="274320" marR="0" lvl="0" indent="-274320" algn="just" defTabSz="914400" rtl="1" eaLnBrk="1" fontAlgn="auto" latinLnBrk="0" hangingPunct="1">
              <a:lnSpc>
                <a:spcPct val="150000"/>
              </a:lnSpc>
              <a:spcBef>
                <a:spcPct val="20000"/>
              </a:spcBef>
              <a:spcAft>
                <a:spcPts val="0"/>
              </a:spcAft>
              <a:buClr>
                <a:schemeClr val="tx1"/>
              </a:buClr>
              <a:buSzPct val="85000"/>
              <a:buFontTx/>
              <a:buNone/>
              <a:tabLst/>
              <a:defRPr/>
            </a:pPr>
            <a:r>
              <a:rPr kumimoji="0" lang="fa-IR" sz="2000" b="0" i="0" u="none" strike="noStrike" kern="1200" cap="none" spc="0" normalizeH="0" baseline="0" noProof="0" dirty="0" smtClean="0">
                <a:ln>
                  <a:noFill/>
                </a:ln>
                <a:solidFill>
                  <a:schemeClr val="tx1"/>
                </a:solidFill>
                <a:effectLst/>
                <a:uLnTx/>
                <a:uFillTx/>
                <a:latin typeface="+mn-lt"/>
                <a:ea typeface="+mn-ea"/>
              </a:rPr>
              <a:t>2-خارج نکردن وسایط نقلیه و یا کالایی که به عنوان ورود موقت یا ترانزیت خارجی وارد کشور شده با ارائه اسناد خلاف واقع مبنی بر خروج آنها </a:t>
            </a:r>
            <a:endParaRPr kumimoji="0" lang="en-US" sz="2000" b="0" i="0" u="none" strike="noStrike" kern="1200" cap="none" spc="0" normalizeH="0" baseline="0" noProof="0" dirty="0" smtClean="0">
              <a:ln>
                <a:noFill/>
              </a:ln>
              <a:solidFill>
                <a:schemeClr val="tx1"/>
              </a:solidFill>
              <a:effectLst/>
              <a:uLnTx/>
              <a:uFillTx/>
              <a:latin typeface="+mn-lt"/>
              <a:ea typeface="+mn-ea"/>
            </a:endParaRPr>
          </a:p>
        </p:txBody>
      </p:sp>
      <p:sp>
        <p:nvSpPr>
          <p:cNvPr id="4" name="Horizontal Scroll 3"/>
          <p:cNvSpPr/>
          <p:nvPr/>
        </p:nvSpPr>
        <p:spPr>
          <a:xfrm>
            <a:off x="5638800" y="609600"/>
            <a:ext cx="2514600" cy="685800"/>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fa-IR" sz="2400" b="1" dirty="0" smtClean="0">
                <a:solidFill>
                  <a:srgbClr val="002060"/>
                </a:solidFill>
              </a:rPr>
              <a:t>موارد قاچاق گمرکی</a:t>
            </a:r>
            <a:endParaRPr lang="en-US" sz="2400" b="1" dirty="0">
              <a:solidFill>
                <a:srgbClr val="002060"/>
              </a:solidFill>
            </a:endParaRPr>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1000" fill="hold"/>
                                        <p:tgtEl>
                                          <p:spTgt spid="2">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2">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xEl>
                                              <p:pRg st="0" end="0"/>
                                            </p:txEl>
                                          </p:spTgt>
                                        </p:tgtEl>
                                      </p:cBhvr>
                                    </p:animEffect>
                                  </p:childTnLst>
                                </p:cTn>
                              </p:par>
                            </p:childTnLst>
                          </p:cTn>
                        </p:par>
                        <p:par>
                          <p:cTn id="10" fill="hold">
                            <p:stCondLst>
                              <p:cond delay="1000"/>
                            </p:stCondLst>
                            <p:childTnLst>
                              <p:par>
                                <p:cTn id="11" presetID="29" presetClass="entr" presetSubtype="0" fill="hold" nodeType="after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p:cTn id="13" dur="1000" fill="hold"/>
                                        <p:tgtEl>
                                          <p:spTgt spid="2">
                                            <p:txEl>
                                              <p:pRg st="1" end="1"/>
                                            </p:txEl>
                                          </p:spTgt>
                                        </p:tgtEl>
                                        <p:attrNameLst>
                                          <p:attrName>ppt_x</p:attrName>
                                        </p:attrNameLst>
                                      </p:cBhvr>
                                      <p:tavLst>
                                        <p:tav tm="0">
                                          <p:val>
                                            <p:strVal val="#ppt_x-.2"/>
                                          </p:val>
                                        </p:tav>
                                        <p:tav tm="100000">
                                          <p:val>
                                            <p:strVal val="#ppt_x"/>
                                          </p:val>
                                        </p:tav>
                                      </p:tavLst>
                                    </p:anim>
                                    <p:anim calcmode="lin" valueType="num">
                                      <p:cBhvr>
                                        <p:cTn id="14" dur="1000" fill="hold"/>
                                        <p:tgtEl>
                                          <p:spTgt spid="2">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5" dur="1000"/>
                                        <p:tgtEl>
                                          <p:spTgt spid="2">
                                            <p:txEl>
                                              <p:pRg st="1" end="1"/>
                                            </p:txEl>
                                          </p:spTgt>
                                        </p:tgtEl>
                                      </p:cBhvr>
                                    </p:animEffect>
                                  </p:childTnLst>
                                </p:cTn>
                              </p:par>
                            </p:childTnLst>
                          </p:cTn>
                        </p:par>
                        <p:par>
                          <p:cTn id="16" fill="hold">
                            <p:stCondLst>
                              <p:cond delay="2000"/>
                            </p:stCondLst>
                            <p:childTnLst>
                              <p:par>
                                <p:cTn id="17" presetID="29" presetClass="entr" presetSubtype="0" fill="hold" nodeType="after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p:cTn id="19" dur="1000" fill="hold"/>
                                        <p:tgtEl>
                                          <p:spTgt spid="2">
                                            <p:txEl>
                                              <p:pRg st="2" end="2"/>
                                            </p:txEl>
                                          </p:spTgt>
                                        </p:tgtEl>
                                        <p:attrNameLst>
                                          <p:attrName>ppt_x</p:attrName>
                                        </p:attrNameLst>
                                      </p:cBhvr>
                                      <p:tavLst>
                                        <p:tav tm="0">
                                          <p:val>
                                            <p:strVal val="#ppt_x-.2"/>
                                          </p:val>
                                        </p:tav>
                                        <p:tav tm="100000">
                                          <p:val>
                                            <p:strVal val="#ppt_x"/>
                                          </p:val>
                                        </p:tav>
                                      </p:tavLst>
                                    </p:anim>
                                    <p:anim calcmode="lin" valueType="num">
                                      <p:cBhvr>
                                        <p:cTn id="20" dur="1000" fill="hold"/>
                                        <p:tgtEl>
                                          <p:spTgt spid="2">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1" dur="1000"/>
                                        <p:tgtEl>
                                          <p:spTgt spid="2">
                                            <p:txEl>
                                              <p:pRg st="2" end="2"/>
                                            </p:txEl>
                                          </p:spTgt>
                                        </p:tgtEl>
                                      </p:cBhvr>
                                    </p:animEffect>
                                  </p:childTnLst>
                                </p:cTn>
                              </p:par>
                            </p:childTnLst>
                          </p:cTn>
                        </p:par>
                        <p:par>
                          <p:cTn id="22" fill="hold">
                            <p:stCondLst>
                              <p:cond delay="3000"/>
                            </p:stCondLst>
                            <p:childTnLst>
                              <p:par>
                                <p:cTn id="23" presetID="29" presetClass="entr" presetSubtype="0" fill="hold" nodeType="after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 calcmode="lin" valueType="num">
                                      <p:cBhvr>
                                        <p:cTn id="25" dur="1000" fill="hold"/>
                                        <p:tgtEl>
                                          <p:spTgt spid="2">
                                            <p:txEl>
                                              <p:pRg st="3" end="3"/>
                                            </p:txEl>
                                          </p:spTgt>
                                        </p:tgtEl>
                                        <p:attrNameLst>
                                          <p:attrName>ppt_x</p:attrName>
                                        </p:attrNameLst>
                                      </p:cBhvr>
                                      <p:tavLst>
                                        <p:tav tm="0">
                                          <p:val>
                                            <p:strVal val="#ppt_x-.2"/>
                                          </p:val>
                                        </p:tav>
                                        <p:tav tm="100000">
                                          <p:val>
                                            <p:strVal val="#ppt_x"/>
                                          </p:val>
                                        </p:tav>
                                      </p:tavLst>
                                    </p:anim>
                                    <p:anim calcmode="lin" valueType="num">
                                      <p:cBhvr>
                                        <p:cTn id="26" dur="1000" fill="hold"/>
                                        <p:tgtEl>
                                          <p:spTgt spid="2">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27" dur="1000"/>
                                        <p:tgtEl>
                                          <p:spTgt spid="2">
                                            <p:txEl>
                                              <p:pRg st="3" end="3"/>
                                            </p:txEl>
                                          </p:spTgt>
                                        </p:tgtEl>
                                      </p:cBhvr>
                                    </p:animEffect>
                                  </p:childTnLst>
                                </p:cTn>
                              </p:par>
                            </p:childTnLst>
                          </p:cTn>
                        </p:par>
                        <p:par>
                          <p:cTn id="28" fill="hold">
                            <p:stCondLst>
                              <p:cond delay="4000"/>
                            </p:stCondLst>
                            <p:childTnLst>
                              <p:par>
                                <p:cTn id="29" presetID="29" presetClass="entr" presetSubtype="0" fill="hold" nodeType="after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anim calcmode="lin" valueType="num">
                                      <p:cBhvr>
                                        <p:cTn id="31" dur="1000" fill="hold"/>
                                        <p:tgtEl>
                                          <p:spTgt spid="2">
                                            <p:txEl>
                                              <p:pRg st="4" end="4"/>
                                            </p:txEl>
                                          </p:spTgt>
                                        </p:tgtEl>
                                        <p:attrNameLst>
                                          <p:attrName>ppt_x</p:attrName>
                                        </p:attrNameLst>
                                      </p:cBhvr>
                                      <p:tavLst>
                                        <p:tav tm="0">
                                          <p:val>
                                            <p:strVal val="#ppt_x-.2"/>
                                          </p:val>
                                        </p:tav>
                                        <p:tav tm="100000">
                                          <p:val>
                                            <p:strVal val="#ppt_x"/>
                                          </p:val>
                                        </p:tav>
                                      </p:tavLst>
                                    </p:anim>
                                    <p:anim calcmode="lin" valueType="num">
                                      <p:cBhvr>
                                        <p:cTn id="32" dur="1000" fill="hold"/>
                                        <p:tgtEl>
                                          <p:spTgt spid="2">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33" dur="1000"/>
                                        <p:tgtEl>
                                          <p:spTgt spid="2">
                                            <p:txEl>
                                              <p:pRg st="4" end="4"/>
                                            </p:txEl>
                                          </p:spTgt>
                                        </p:tgtEl>
                                      </p:cBhvr>
                                    </p:animEffect>
                                  </p:childTnLst>
                                </p:cTn>
                              </p:par>
                            </p:childTnLst>
                          </p:cTn>
                        </p:par>
                        <p:par>
                          <p:cTn id="34" fill="hold">
                            <p:stCondLst>
                              <p:cond delay="5000"/>
                            </p:stCondLst>
                            <p:childTnLst>
                              <p:par>
                                <p:cTn id="35" presetID="29" presetClass="entr" presetSubtype="0" fill="hold" nodeType="afterEffect">
                                  <p:stCondLst>
                                    <p:cond delay="0"/>
                                  </p:stCondLst>
                                  <p:childTnLst>
                                    <p:set>
                                      <p:cBhvr>
                                        <p:cTn id="36" dur="1" fill="hold">
                                          <p:stCondLst>
                                            <p:cond delay="0"/>
                                          </p:stCondLst>
                                        </p:cTn>
                                        <p:tgtEl>
                                          <p:spTgt spid="2">
                                            <p:txEl>
                                              <p:pRg st="5" end="5"/>
                                            </p:txEl>
                                          </p:spTgt>
                                        </p:tgtEl>
                                        <p:attrNameLst>
                                          <p:attrName>style.visibility</p:attrName>
                                        </p:attrNameLst>
                                      </p:cBhvr>
                                      <p:to>
                                        <p:strVal val="visible"/>
                                      </p:to>
                                    </p:set>
                                    <p:anim calcmode="lin" valueType="num">
                                      <p:cBhvr>
                                        <p:cTn id="37" dur="1000" fill="hold"/>
                                        <p:tgtEl>
                                          <p:spTgt spid="2">
                                            <p:txEl>
                                              <p:pRg st="5" end="5"/>
                                            </p:txEl>
                                          </p:spTgt>
                                        </p:tgtEl>
                                        <p:attrNameLst>
                                          <p:attrName>ppt_x</p:attrName>
                                        </p:attrNameLst>
                                      </p:cBhvr>
                                      <p:tavLst>
                                        <p:tav tm="0">
                                          <p:val>
                                            <p:strVal val="#ppt_x-.2"/>
                                          </p:val>
                                        </p:tav>
                                        <p:tav tm="100000">
                                          <p:val>
                                            <p:strVal val="#ppt_x"/>
                                          </p:val>
                                        </p:tav>
                                      </p:tavLst>
                                    </p:anim>
                                    <p:anim calcmode="lin" valueType="num">
                                      <p:cBhvr>
                                        <p:cTn id="38" dur="1000" fill="hold"/>
                                        <p:tgtEl>
                                          <p:spTgt spid="2">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39" dur="10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bwMode="auto">
          <a:xfrm>
            <a:off x="990600" y="838200"/>
            <a:ext cx="7272337" cy="525780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274320" marR="0" lvl="0" indent="-274320" algn="just" defTabSz="914400" rtl="1" eaLnBrk="1" fontAlgn="auto" latinLnBrk="0" hangingPunct="1">
              <a:lnSpc>
                <a:spcPct val="150000"/>
              </a:lnSpc>
              <a:spcBef>
                <a:spcPct val="20000"/>
              </a:spcBef>
              <a:spcAft>
                <a:spcPct val="50000"/>
              </a:spcAft>
              <a:buClr>
                <a:schemeClr val="accent2"/>
              </a:buClr>
              <a:buSzPct val="85000"/>
              <a:buFontTx/>
              <a:buNone/>
              <a:tabLst/>
              <a:defRPr/>
            </a:pPr>
            <a:r>
              <a:rPr kumimoji="0" lang="fa-IR" sz="2000" b="0" i="0" u="none" strike="noStrike" kern="1200" cap="none" spc="0" normalizeH="0" baseline="0" noProof="0" dirty="0" smtClean="0">
                <a:ln>
                  <a:noFill/>
                </a:ln>
                <a:solidFill>
                  <a:schemeClr val="tx1"/>
                </a:solidFill>
                <a:effectLst/>
                <a:uLnTx/>
                <a:uFillTx/>
                <a:latin typeface="+mn-lt"/>
                <a:ea typeface="+mn-ea"/>
              </a:rPr>
              <a:t>3- بیرون بردن کالای تجاری از گمرک بدون تسلیم اظهارنامه خواه عمل در حین خروج یا بعد از خروج از گمرک کشف شود.</a:t>
            </a:r>
          </a:p>
          <a:p>
            <a:pPr marL="274320" marR="0" lvl="0" indent="-274320" algn="just" defTabSz="914400" rtl="1" eaLnBrk="1" fontAlgn="auto" latinLnBrk="0" hangingPunct="1">
              <a:lnSpc>
                <a:spcPct val="150000"/>
              </a:lnSpc>
              <a:spcBef>
                <a:spcPct val="20000"/>
              </a:spcBef>
              <a:spcAft>
                <a:spcPct val="50000"/>
              </a:spcAft>
              <a:buClr>
                <a:schemeClr val="accent2"/>
              </a:buClr>
              <a:buSzPct val="85000"/>
              <a:buFontTx/>
              <a:buNone/>
              <a:tabLst/>
              <a:defRPr/>
            </a:pPr>
            <a:r>
              <a:rPr kumimoji="0" lang="fa-IR" sz="2000" b="0" i="0" u="none" strike="noStrike" kern="1200" cap="none" spc="0" normalizeH="0" baseline="0" noProof="0" dirty="0" smtClean="0">
                <a:ln>
                  <a:noFill/>
                </a:ln>
                <a:solidFill>
                  <a:schemeClr val="tx1"/>
                </a:solidFill>
                <a:effectLst/>
                <a:uLnTx/>
                <a:uFillTx/>
                <a:latin typeface="+mn-lt"/>
                <a:ea typeface="+mn-ea"/>
              </a:rPr>
              <a:t>4- تعویض کالای ترانزیت خارجی یا برداشتن از آن </a:t>
            </a:r>
          </a:p>
          <a:p>
            <a:pPr marL="274320" marR="0" lvl="0" indent="-274320" algn="just" defTabSz="914400" rtl="1" eaLnBrk="1" fontAlgn="auto" latinLnBrk="0" hangingPunct="1">
              <a:lnSpc>
                <a:spcPct val="150000"/>
              </a:lnSpc>
              <a:spcBef>
                <a:spcPct val="20000"/>
              </a:spcBef>
              <a:spcAft>
                <a:spcPct val="50000"/>
              </a:spcAft>
              <a:buClr>
                <a:schemeClr val="accent2"/>
              </a:buClr>
              <a:buSzPct val="85000"/>
              <a:buFontTx/>
              <a:buNone/>
              <a:tabLst/>
              <a:defRPr/>
            </a:pPr>
            <a:r>
              <a:rPr kumimoji="0" lang="fa-IR" sz="2000" b="0" i="0" u="none" strike="noStrike" kern="1200" cap="none" spc="0" normalizeH="0" baseline="0" noProof="0" dirty="0" smtClean="0">
                <a:ln>
                  <a:noFill/>
                </a:ln>
                <a:solidFill>
                  <a:schemeClr val="tx1"/>
                </a:solidFill>
                <a:effectLst/>
                <a:uLnTx/>
                <a:uFillTx/>
                <a:latin typeface="+mn-lt"/>
                <a:ea typeface="+mn-ea"/>
              </a:rPr>
              <a:t>5- اظهار کردن کالای ممنوع الورود تحت عنوان کالای مجاز یا مشروط با نام دیگر </a:t>
            </a:r>
          </a:p>
          <a:p>
            <a:pPr marL="274320" marR="0" lvl="0" indent="-274320" algn="just" defTabSz="914400" rtl="1" eaLnBrk="1" fontAlgn="auto" latinLnBrk="0" hangingPunct="1">
              <a:lnSpc>
                <a:spcPct val="150000"/>
              </a:lnSpc>
              <a:spcBef>
                <a:spcPct val="20000"/>
              </a:spcBef>
              <a:spcAft>
                <a:spcPct val="50000"/>
              </a:spcAft>
              <a:buClr>
                <a:schemeClr val="accent2"/>
              </a:buClr>
              <a:buSzPct val="85000"/>
              <a:buFontTx/>
              <a:buNone/>
              <a:tabLst/>
              <a:defRPr/>
            </a:pPr>
            <a:r>
              <a:rPr kumimoji="0" lang="fa-IR" sz="2000" b="0" i="0" u="none" strike="noStrike" kern="1200" cap="none" spc="0" normalizeH="0" baseline="0" noProof="0" dirty="0" smtClean="0">
                <a:ln>
                  <a:noFill/>
                </a:ln>
                <a:solidFill>
                  <a:schemeClr val="tx1"/>
                </a:solidFill>
                <a:effectLst/>
                <a:uLnTx/>
                <a:uFillTx/>
                <a:latin typeface="+mn-lt"/>
                <a:ea typeface="+mn-ea"/>
              </a:rPr>
              <a:t>6- وجود کالای اظهار نشده ضمن کالای اظهار شده به استثنای مواردی که کالای مزبور از نوع مجاز بوده و ماخذ حقوق گمرکی و سود بازرگانی و عوارض آن بیشتر از مأخذ حقوق گمرکی و سود بازرگانی و عوارض کالای اظهارشده نباشد . کالای اظهار نشده ضمن کالای ترانزیتی اعم از این که کالای مزبور مجاز یا مشروط و یا ممنوع باشد مشمول این بند خواهد بود.</a:t>
            </a:r>
          </a:p>
          <a:p>
            <a:pPr marL="274320" marR="0" lvl="0" indent="-274320" algn="r" defTabSz="914400" rtl="1" eaLnBrk="1" fontAlgn="auto" latinLnBrk="0" hangingPunct="1">
              <a:lnSpc>
                <a:spcPct val="150000"/>
              </a:lnSpc>
              <a:spcBef>
                <a:spcPct val="20000"/>
              </a:spcBef>
              <a:spcAft>
                <a:spcPct val="50000"/>
              </a:spcAft>
              <a:buClr>
                <a:schemeClr val="accent2"/>
              </a:buClr>
              <a:buSzPct val="85000"/>
              <a:buFontTx/>
              <a:buNone/>
              <a:tabLst/>
              <a:defRPr/>
            </a:pPr>
            <a:endParaRPr kumimoji="0" lang="fa-IR" sz="2000" b="0" i="0" u="none" strike="noStrike" kern="1200" cap="none" spc="0" normalizeH="0" baseline="0" noProof="0" dirty="0" smtClean="0">
              <a:ln>
                <a:noFill/>
              </a:ln>
              <a:solidFill>
                <a:schemeClr val="tx1"/>
              </a:solidFill>
              <a:effectLst/>
              <a:uLnTx/>
              <a:uFillTx/>
              <a:latin typeface="+mn-lt"/>
              <a:ea typeface="+mn-ea"/>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1000" fill="hold"/>
                                        <p:tgtEl>
                                          <p:spTgt spid="2">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2">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2">
                                            <p:txEl>
                                              <p:pRg st="0" end="0"/>
                                            </p:txEl>
                                          </p:spTgt>
                                        </p:tgtEl>
                                      </p:cBhvr>
                                    </p:animEffect>
                                  </p:childTnLst>
                                </p:cTn>
                              </p:par>
                            </p:childTnLst>
                          </p:cTn>
                        </p:par>
                        <p:par>
                          <p:cTn id="10" fill="hold">
                            <p:stCondLst>
                              <p:cond delay="1000"/>
                            </p:stCondLst>
                            <p:childTnLst>
                              <p:par>
                                <p:cTn id="11" presetID="55" presetClass="entr" presetSubtype="0" fill="hold" nodeType="after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p:cTn id="13" dur="1000" fill="hold"/>
                                        <p:tgtEl>
                                          <p:spTgt spid="2">
                                            <p:txEl>
                                              <p:pRg st="1" end="1"/>
                                            </p:txEl>
                                          </p:spTgt>
                                        </p:tgtEl>
                                        <p:attrNameLst>
                                          <p:attrName>ppt_w</p:attrName>
                                        </p:attrNameLst>
                                      </p:cBhvr>
                                      <p:tavLst>
                                        <p:tav tm="0">
                                          <p:val>
                                            <p:strVal val="#ppt_w*0.70"/>
                                          </p:val>
                                        </p:tav>
                                        <p:tav tm="100000">
                                          <p:val>
                                            <p:strVal val="#ppt_w"/>
                                          </p:val>
                                        </p:tav>
                                      </p:tavLst>
                                    </p:anim>
                                    <p:anim calcmode="lin" valueType="num">
                                      <p:cBhvr>
                                        <p:cTn id="14" dur="1000" fill="hold"/>
                                        <p:tgtEl>
                                          <p:spTgt spid="2">
                                            <p:txEl>
                                              <p:pRg st="1" end="1"/>
                                            </p:txEl>
                                          </p:spTgt>
                                        </p:tgtEl>
                                        <p:attrNameLst>
                                          <p:attrName>ppt_h</p:attrName>
                                        </p:attrNameLst>
                                      </p:cBhvr>
                                      <p:tavLst>
                                        <p:tav tm="0">
                                          <p:val>
                                            <p:strVal val="#ppt_h"/>
                                          </p:val>
                                        </p:tav>
                                        <p:tav tm="100000">
                                          <p:val>
                                            <p:strVal val="#ppt_h"/>
                                          </p:val>
                                        </p:tav>
                                      </p:tavLst>
                                    </p:anim>
                                    <p:animEffect transition="in" filter="fade">
                                      <p:cBhvr>
                                        <p:cTn id="15" dur="1000"/>
                                        <p:tgtEl>
                                          <p:spTgt spid="2">
                                            <p:txEl>
                                              <p:pRg st="1" end="1"/>
                                            </p:txEl>
                                          </p:spTgt>
                                        </p:tgtEl>
                                      </p:cBhvr>
                                    </p:animEffect>
                                  </p:childTnLst>
                                </p:cTn>
                              </p:par>
                            </p:childTnLst>
                          </p:cTn>
                        </p:par>
                        <p:par>
                          <p:cTn id="16" fill="hold">
                            <p:stCondLst>
                              <p:cond delay="2000"/>
                            </p:stCondLst>
                            <p:childTnLst>
                              <p:par>
                                <p:cTn id="17" presetID="55" presetClass="entr" presetSubtype="0" fill="hold" nodeType="after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p:cTn id="19" dur="1000" fill="hold"/>
                                        <p:tgtEl>
                                          <p:spTgt spid="2">
                                            <p:txEl>
                                              <p:pRg st="2" end="2"/>
                                            </p:txEl>
                                          </p:spTgt>
                                        </p:tgtEl>
                                        <p:attrNameLst>
                                          <p:attrName>ppt_w</p:attrName>
                                        </p:attrNameLst>
                                      </p:cBhvr>
                                      <p:tavLst>
                                        <p:tav tm="0">
                                          <p:val>
                                            <p:strVal val="#ppt_w*0.70"/>
                                          </p:val>
                                        </p:tav>
                                        <p:tav tm="100000">
                                          <p:val>
                                            <p:strVal val="#ppt_w"/>
                                          </p:val>
                                        </p:tav>
                                      </p:tavLst>
                                    </p:anim>
                                    <p:anim calcmode="lin" valueType="num">
                                      <p:cBhvr>
                                        <p:cTn id="20" dur="1000" fill="hold"/>
                                        <p:tgtEl>
                                          <p:spTgt spid="2">
                                            <p:txEl>
                                              <p:pRg st="2" end="2"/>
                                            </p:txEl>
                                          </p:spTgt>
                                        </p:tgtEl>
                                        <p:attrNameLst>
                                          <p:attrName>ppt_h</p:attrName>
                                        </p:attrNameLst>
                                      </p:cBhvr>
                                      <p:tavLst>
                                        <p:tav tm="0">
                                          <p:val>
                                            <p:strVal val="#ppt_h"/>
                                          </p:val>
                                        </p:tav>
                                        <p:tav tm="100000">
                                          <p:val>
                                            <p:strVal val="#ppt_h"/>
                                          </p:val>
                                        </p:tav>
                                      </p:tavLst>
                                    </p:anim>
                                    <p:animEffect transition="in" filter="fade">
                                      <p:cBhvr>
                                        <p:cTn id="21" dur="1000"/>
                                        <p:tgtEl>
                                          <p:spTgt spid="2">
                                            <p:txEl>
                                              <p:pRg st="2" end="2"/>
                                            </p:txEl>
                                          </p:spTgt>
                                        </p:tgtEl>
                                      </p:cBhvr>
                                    </p:animEffect>
                                  </p:childTnLst>
                                </p:cTn>
                              </p:par>
                            </p:childTnLst>
                          </p:cTn>
                        </p:par>
                        <p:par>
                          <p:cTn id="22" fill="hold">
                            <p:stCondLst>
                              <p:cond delay="3000"/>
                            </p:stCondLst>
                            <p:childTnLst>
                              <p:par>
                                <p:cTn id="23" presetID="55" presetClass="entr" presetSubtype="0" fill="hold" nodeType="after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 calcmode="lin" valueType="num">
                                      <p:cBhvr>
                                        <p:cTn id="25" dur="1000" fill="hold"/>
                                        <p:tgtEl>
                                          <p:spTgt spid="2">
                                            <p:txEl>
                                              <p:pRg st="3" end="3"/>
                                            </p:txEl>
                                          </p:spTgt>
                                        </p:tgtEl>
                                        <p:attrNameLst>
                                          <p:attrName>ppt_w</p:attrName>
                                        </p:attrNameLst>
                                      </p:cBhvr>
                                      <p:tavLst>
                                        <p:tav tm="0">
                                          <p:val>
                                            <p:strVal val="#ppt_w*0.70"/>
                                          </p:val>
                                        </p:tav>
                                        <p:tav tm="100000">
                                          <p:val>
                                            <p:strVal val="#ppt_w"/>
                                          </p:val>
                                        </p:tav>
                                      </p:tavLst>
                                    </p:anim>
                                    <p:anim calcmode="lin" valueType="num">
                                      <p:cBhvr>
                                        <p:cTn id="26" dur="1000" fill="hold"/>
                                        <p:tgtEl>
                                          <p:spTgt spid="2">
                                            <p:txEl>
                                              <p:pRg st="3" end="3"/>
                                            </p:txEl>
                                          </p:spTgt>
                                        </p:tgtEl>
                                        <p:attrNameLst>
                                          <p:attrName>ppt_h</p:attrName>
                                        </p:attrNameLst>
                                      </p:cBhvr>
                                      <p:tavLst>
                                        <p:tav tm="0">
                                          <p:val>
                                            <p:strVal val="#ppt_h"/>
                                          </p:val>
                                        </p:tav>
                                        <p:tav tm="100000">
                                          <p:val>
                                            <p:strVal val="#ppt_h"/>
                                          </p:val>
                                        </p:tav>
                                      </p:tavLst>
                                    </p:anim>
                                    <p:animEffect transition="in" filter="fade">
                                      <p:cBhvr>
                                        <p:cTn id="27" dur="10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bwMode="auto">
          <a:xfrm>
            <a:off x="838200" y="762000"/>
            <a:ext cx="7391400" cy="510540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274320" marR="0" lvl="0" indent="-274320" algn="just" defTabSz="914400" rtl="1" eaLnBrk="1" fontAlgn="auto" latinLnBrk="0" hangingPunct="1">
              <a:lnSpc>
                <a:spcPct val="150000"/>
              </a:lnSpc>
              <a:spcBef>
                <a:spcPct val="20000"/>
              </a:spcBef>
              <a:spcAft>
                <a:spcPct val="50000"/>
              </a:spcAft>
              <a:buClr>
                <a:schemeClr val="tx1"/>
              </a:buClr>
              <a:buSzPct val="85000"/>
              <a:buFontTx/>
              <a:buNone/>
              <a:tabLst/>
              <a:defRPr/>
            </a:pPr>
            <a:r>
              <a:rPr kumimoji="0" lang="fa-IR" sz="2000" b="0" i="0" u="none" strike="noStrike" kern="1200" cap="none" spc="0" normalizeH="0" baseline="0" noProof="0" dirty="0" smtClean="0">
                <a:ln>
                  <a:noFill/>
                </a:ln>
                <a:solidFill>
                  <a:schemeClr val="tx1"/>
                </a:solidFill>
                <a:effectLst/>
                <a:uLnTx/>
                <a:uFillTx/>
                <a:latin typeface="+mn-lt"/>
                <a:ea typeface="+mn-ea"/>
              </a:rPr>
              <a:t>7- خارج نکردن یا وارد نکردن کالایی که ورود یا صدور قطعی آن ممنوع یا مشروط باشد ، ظرف مهلت مقرر از کشور یا به کشور که به عنوان ترانزیت خارجی یا ورود موقت یا کابوتاژ (</a:t>
            </a:r>
            <a:r>
              <a:rPr kumimoji="0" lang="en-US" sz="2000" b="0" i="0" u="none" strike="noStrike" kern="1200" cap="none" spc="0" normalizeH="0" baseline="0" noProof="0" dirty="0" err="1" smtClean="0">
                <a:ln>
                  <a:noFill/>
                </a:ln>
                <a:solidFill>
                  <a:schemeClr val="tx1"/>
                </a:solidFill>
                <a:effectLst/>
                <a:uLnTx/>
                <a:uFillTx/>
                <a:latin typeface="+mn-lt"/>
                <a:ea typeface="+mn-ea"/>
              </a:rPr>
              <a:t>Cabotage</a:t>
            </a:r>
            <a:r>
              <a:rPr kumimoji="0" lang="fa-IR" sz="2000" b="0" i="0" u="none" strike="noStrike" kern="1200" cap="none" spc="0" normalizeH="0" baseline="0" noProof="0" dirty="0" smtClean="0">
                <a:ln>
                  <a:noFill/>
                </a:ln>
                <a:solidFill>
                  <a:schemeClr val="tx1"/>
                </a:solidFill>
                <a:effectLst/>
                <a:uLnTx/>
                <a:uFillTx/>
                <a:latin typeface="+mn-lt"/>
                <a:ea typeface="+mn-ea"/>
              </a:rPr>
              <a:t> ) یا خروج موقت یا مرجوعی اظهار شده باشد ، جز در مواردی که ثابت شود در عدم خروج یا ورود کالا سوء نیتی نبوده است .</a:t>
            </a:r>
            <a:endParaRPr kumimoji="0" lang="en-US" sz="2000" b="0" i="0" u="none" strike="noStrike" kern="1200" cap="none" spc="0" normalizeH="0" baseline="0" noProof="0" dirty="0" smtClean="0">
              <a:ln>
                <a:noFill/>
              </a:ln>
              <a:solidFill>
                <a:schemeClr val="tx1"/>
              </a:solidFill>
              <a:effectLst/>
              <a:uLnTx/>
              <a:uFillTx/>
              <a:latin typeface="+mn-lt"/>
              <a:ea typeface="+mn-ea"/>
            </a:endParaRPr>
          </a:p>
          <a:p>
            <a:pPr marL="274320" marR="0" lvl="0" indent="-274320" algn="just" defTabSz="914400" rtl="1" eaLnBrk="1" fontAlgn="auto" latinLnBrk="0" hangingPunct="1">
              <a:lnSpc>
                <a:spcPct val="150000"/>
              </a:lnSpc>
              <a:spcBef>
                <a:spcPct val="20000"/>
              </a:spcBef>
              <a:spcAft>
                <a:spcPct val="50000"/>
              </a:spcAft>
              <a:buClr>
                <a:schemeClr val="tx1"/>
              </a:buClr>
              <a:buSzPct val="85000"/>
              <a:buFontTx/>
              <a:buNone/>
              <a:tabLst/>
              <a:defRPr/>
            </a:pPr>
            <a:r>
              <a:rPr kumimoji="0" lang="fa-IR" sz="2000" b="0" i="0" u="none" strike="noStrike" kern="1200" cap="none" spc="0" normalizeH="0" baseline="0" noProof="0" dirty="0" smtClean="0">
                <a:ln>
                  <a:noFill/>
                </a:ln>
                <a:solidFill>
                  <a:schemeClr val="tx1"/>
                </a:solidFill>
                <a:effectLst/>
                <a:uLnTx/>
                <a:uFillTx/>
                <a:latin typeface="+mn-lt"/>
                <a:ea typeface="+mn-ea"/>
              </a:rPr>
              <a:t>8- اظهار کالای مجاز تحت عنوان کالای مجاز دیگری که حقوق ورودی کمتری دارد با نام دیگر و ارائه اسناد خلاف واقع .</a:t>
            </a:r>
            <a:endParaRPr kumimoji="0" lang="ar-SA" sz="2000" b="0" i="0" u="none" strike="noStrike" kern="1200" cap="none" spc="0" normalizeH="0" baseline="0" noProof="0" dirty="0" smtClean="0">
              <a:ln>
                <a:noFill/>
              </a:ln>
              <a:solidFill>
                <a:schemeClr val="tx1"/>
              </a:solidFill>
              <a:effectLst/>
              <a:uLnTx/>
              <a:uFillTx/>
              <a:latin typeface="+mn-lt"/>
              <a:ea typeface="+mn-ea"/>
            </a:endParaRPr>
          </a:p>
          <a:p>
            <a:pPr marL="274320" marR="0" lvl="0" indent="-274320" algn="just" defTabSz="914400" rtl="1" eaLnBrk="1" fontAlgn="auto" latinLnBrk="0" hangingPunct="1">
              <a:lnSpc>
                <a:spcPct val="150000"/>
              </a:lnSpc>
              <a:spcBef>
                <a:spcPct val="20000"/>
              </a:spcBef>
              <a:spcAft>
                <a:spcPct val="50000"/>
              </a:spcAft>
              <a:buClr>
                <a:schemeClr val="tx1"/>
              </a:buClr>
              <a:buSzPct val="85000"/>
              <a:buFontTx/>
              <a:buNone/>
              <a:tabLst/>
              <a:defRPr/>
            </a:pPr>
            <a:r>
              <a:rPr kumimoji="0" lang="fa-IR" sz="2000" b="0" i="0" u="none" strike="noStrike" kern="1200" cap="none" spc="0" normalizeH="0" baseline="0" noProof="0" dirty="0" smtClean="0">
                <a:ln>
                  <a:noFill/>
                </a:ln>
                <a:solidFill>
                  <a:schemeClr val="tx1"/>
                </a:solidFill>
                <a:effectLst/>
                <a:uLnTx/>
                <a:uFillTx/>
                <a:latin typeface="+mn-lt"/>
                <a:ea typeface="+mn-ea"/>
              </a:rPr>
              <a:t>9- واگذاری کالای معاف ماده 37 قانون امور گمرکی به هر عنوان به دیگران بر خلاف مقررات </a:t>
            </a:r>
            <a:endParaRPr kumimoji="0" lang="ar-SA" sz="2000" b="0" i="0" u="none" strike="noStrike" kern="1200" cap="none" spc="0" normalizeH="0" baseline="0" noProof="0" dirty="0" smtClean="0">
              <a:ln>
                <a:noFill/>
              </a:ln>
              <a:solidFill>
                <a:schemeClr val="tx1"/>
              </a:solidFill>
              <a:effectLst/>
              <a:uLnTx/>
              <a:uFillTx/>
              <a:latin typeface="+mn-lt"/>
              <a:ea typeface="+mn-ea"/>
            </a:endParaRPr>
          </a:p>
          <a:p>
            <a:pPr marL="274320" marR="0" lvl="0" indent="-274320" algn="just" defTabSz="914400" rtl="1" eaLnBrk="1" fontAlgn="auto" latinLnBrk="0" hangingPunct="1">
              <a:lnSpc>
                <a:spcPct val="150000"/>
              </a:lnSpc>
              <a:spcBef>
                <a:spcPct val="20000"/>
              </a:spcBef>
              <a:spcAft>
                <a:spcPct val="50000"/>
              </a:spcAft>
              <a:buClr>
                <a:schemeClr val="tx1"/>
              </a:buClr>
              <a:buSzPct val="85000"/>
              <a:buFontTx/>
              <a:buNone/>
              <a:tabLst/>
              <a:defRPr/>
            </a:pPr>
            <a:r>
              <a:rPr kumimoji="0" lang="fa-IR" sz="2000" b="0" i="0" u="none" strike="noStrike" kern="1200" cap="none" spc="0" normalizeH="0" baseline="0" noProof="0" dirty="0" smtClean="0">
                <a:ln>
                  <a:noFill/>
                </a:ln>
                <a:solidFill>
                  <a:schemeClr val="tx1"/>
                </a:solidFill>
                <a:effectLst/>
                <a:uLnTx/>
                <a:uFillTx/>
                <a:latin typeface="+mn-lt"/>
                <a:ea typeface="+mn-ea"/>
              </a:rPr>
              <a:t>10- بیرون بردن کالا از گمرک با استفاده از شمول معافیت با تسلیم اظهارنامه خلاف واقع یا اسناد خلاف واقع </a:t>
            </a:r>
            <a:endParaRPr kumimoji="0" lang="ar-SA" sz="2000" b="0" i="0" u="none" strike="noStrike" kern="1200" cap="none" spc="0" normalizeH="0" baseline="0" noProof="0" dirty="0" smtClean="0">
              <a:ln>
                <a:noFill/>
              </a:ln>
              <a:solidFill>
                <a:schemeClr val="tx1"/>
              </a:solidFill>
              <a:effectLst/>
              <a:uLnTx/>
              <a:uFillTx/>
              <a:latin typeface="+mn-lt"/>
              <a:ea typeface="+mn-ea"/>
            </a:endParaRPr>
          </a:p>
        </p:txBody>
      </p:sp>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1000" fill="hold"/>
                                        <p:tgtEl>
                                          <p:spTgt spid="2">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2">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2">
                                            <p:txEl>
                                              <p:pRg st="0" end="0"/>
                                            </p:txEl>
                                          </p:spTgt>
                                        </p:tgtEl>
                                      </p:cBhvr>
                                    </p:animEffect>
                                  </p:childTnLst>
                                </p:cTn>
                              </p:par>
                            </p:childTnLst>
                          </p:cTn>
                        </p:par>
                        <p:par>
                          <p:cTn id="10" fill="hold">
                            <p:stCondLst>
                              <p:cond delay="1000"/>
                            </p:stCondLst>
                            <p:childTnLst>
                              <p:par>
                                <p:cTn id="11" presetID="55" presetClass="entr" presetSubtype="0" fill="hold" nodeType="after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p:cTn id="13" dur="1000" fill="hold"/>
                                        <p:tgtEl>
                                          <p:spTgt spid="2">
                                            <p:txEl>
                                              <p:pRg st="1" end="1"/>
                                            </p:txEl>
                                          </p:spTgt>
                                        </p:tgtEl>
                                        <p:attrNameLst>
                                          <p:attrName>ppt_w</p:attrName>
                                        </p:attrNameLst>
                                      </p:cBhvr>
                                      <p:tavLst>
                                        <p:tav tm="0">
                                          <p:val>
                                            <p:strVal val="#ppt_w*0.70"/>
                                          </p:val>
                                        </p:tav>
                                        <p:tav tm="100000">
                                          <p:val>
                                            <p:strVal val="#ppt_w"/>
                                          </p:val>
                                        </p:tav>
                                      </p:tavLst>
                                    </p:anim>
                                    <p:anim calcmode="lin" valueType="num">
                                      <p:cBhvr>
                                        <p:cTn id="14" dur="1000" fill="hold"/>
                                        <p:tgtEl>
                                          <p:spTgt spid="2">
                                            <p:txEl>
                                              <p:pRg st="1" end="1"/>
                                            </p:txEl>
                                          </p:spTgt>
                                        </p:tgtEl>
                                        <p:attrNameLst>
                                          <p:attrName>ppt_h</p:attrName>
                                        </p:attrNameLst>
                                      </p:cBhvr>
                                      <p:tavLst>
                                        <p:tav tm="0">
                                          <p:val>
                                            <p:strVal val="#ppt_h"/>
                                          </p:val>
                                        </p:tav>
                                        <p:tav tm="100000">
                                          <p:val>
                                            <p:strVal val="#ppt_h"/>
                                          </p:val>
                                        </p:tav>
                                      </p:tavLst>
                                    </p:anim>
                                    <p:animEffect transition="in" filter="fade">
                                      <p:cBhvr>
                                        <p:cTn id="15" dur="1000"/>
                                        <p:tgtEl>
                                          <p:spTgt spid="2">
                                            <p:txEl>
                                              <p:pRg st="1" end="1"/>
                                            </p:txEl>
                                          </p:spTgt>
                                        </p:tgtEl>
                                      </p:cBhvr>
                                    </p:animEffect>
                                  </p:childTnLst>
                                </p:cTn>
                              </p:par>
                            </p:childTnLst>
                          </p:cTn>
                        </p:par>
                        <p:par>
                          <p:cTn id="16" fill="hold">
                            <p:stCondLst>
                              <p:cond delay="2000"/>
                            </p:stCondLst>
                            <p:childTnLst>
                              <p:par>
                                <p:cTn id="17" presetID="55" presetClass="entr" presetSubtype="0" fill="hold" nodeType="after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p:cTn id="19" dur="1000" fill="hold"/>
                                        <p:tgtEl>
                                          <p:spTgt spid="2">
                                            <p:txEl>
                                              <p:pRg st="2" end="2"/>
                                            </p:txEl>
                                          </p:spTgt>
                                        </p:tgtEl>
                                        <p:attrNameLst>
                                          <p:attrName>ppt_w</p:attrName>
                                        </p:attrNameLst>
                                      </p:cBhvr>
                                      <p:tavLst>
                                        <p:tav tm="0">
                                          <p:val>
                                            <p:strVal val="#ppt_w*0.70"/>
                                          </p:val>
                                        </p:tav>
                                        <p:tav tm="100000">
                                          <p:val>
                                            <p:strVal val="#ppt_w"/>
                                          </p:val>
                                        </p:tav>
                                      </p:tavLst>
                                    </p:anim>
                                    <p:anim calcmode="lin" valueType="num">
                                      <p:cBhvr>
                                        <p:cTn id="20" dur="1000" fill="hold"/>
                                        <p:tgtEl>
                                          <p:spTgt spid="2">
                                            <p:txEl>
                                              <p:pRg st="2" end="2"/>
                                            </p:txEl>
                                          </p:spTgt>
                                        </p:tgtEl>
                                        <p:attrNameLst>
                                          <p:attrName>ppt_h</p:attrName>
                                        </p:attrNameLst>
                                      </p:cBhvr>
                                      <p:tavLst>
                                        <p:tav tm="0">
                                          <p:val>
                                            <p:strVal val="#ppt_h"/>
                                          </p:val>
                                        </p:tav>
                                        <p:tav tm="100000">
                                          <p:val>
                                            <p:strVal val="#ppt_h"/>
                                          </p:val>
                                        </p:tav>
                                      </p:tavLst>
                                    </p:anim>
                                    <p:animEffect transition="in" filter="fade">
                                      <p:cBhvr>
                                        <p:cTn id="21" dur="1000"/>
                                        <p:tgtEl>
                                          <p:spTgt spid="2">
                                            <p:txEl>
                                              <p:pRg st="2" end="2"/>
                                            </p:txEl>
                                          </p:spTgt>
                                        </p:tgtEl>
                                      </p:cBhvr>
                                    </p:animEffect>
                                  </p:childTnLst>
                                </p:cTn>
                              </p:par>
                            </p:childTnLst>
                          </p:cTn>
                        </p:par>
                        <p:par>
                          <p:cTn id="22" fill="hold">
                            <p:stCondLst>
                              <p:cond delay="3000"/>
                            </p:stCondLst>
                            <p:childTnLst>
                              <p:par>
                                <p:cTn id="23" presetID="55" presetClass="entr" presetSubtype="0" fill="hold" nodeType="after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 calcmode="lin" valueType="num">
                                      <p:cBhvr>
                                        <p:cTn id="25" dur="1000" fill="hold"/>
                                        <p:tgtEl>
                                          <p:spTgt spid="2">
                                            <p:txEl>
                                              <p:pRg st="3" end="3"/>
                                            </p:txEl>
                                          </p:spTgt>
                                        </p:tgtEl>
                                        <p:attrNameLst>
                                          <p:attrName>ppt_w</p:attrName>
                                        </p:attrNameLst>
                                      </p:cBhvr>
                                      <p:tavLst>
                                        <p:tav tm="0">
                                          <p:val>
                                            <p:strVal val="#ppt_w*0.70"/>
                                          </p:val>
                                        </p:tav>
                                        <p:tav tm="100000">
                                          <p:val>
                                            <p:strVal val="#ppt_w"/>
                                          </p:val>
                                        </p:tav>
                                      </p:tavLst>
                                    </p:anim>
                                    <p:anim calcmode="lin" valueType="num">
                                      <p:cBhvr>
                                        <p:cTn id="26" dur="1000" fill="hold"/>
                                        <p:tgtEl>
                                          <p:spTgt spid="2">
                                            <p:txEl>
                                              <p:pRg st="3" end="3"/>
                                            </p:txEl>
                                          </p:spTgt>
                                        </p:tgtEl>
                                        <p:attrNameLst>
                                          <p:attrName>ppt_h</p:attrName>
                                        </p:attrNameLst>
                                      </p:cBhvr>
                                      <p:tavLst>
                                        <p:tav tm="0">
                                          <p:val>
                                            <p:strVal val="#ppt_h"/>
                                          </p:val>
                                        </p:tav>
                                        <p:tav tm="100000">
                                          <p:val>
                                            <p:strVal val="#ppt_h"/>
                                          </p:val>
                                        </p:tav>
                                      </p:tavLst>
                                    </p:anim>
                                    <p:animEffect transition="in" filter="fade">
                                      <p:cBhvr>
                                        <p:cTn id="27" dur="10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bwMode="auto">
          <a:xfrm>
            <a:off x="914400" y="1295400"/>
            <a:ext cx="7391400" cy="411480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274320" marR="0" lvl="0" indent="-274320" algn="just" defTabSz="914400" rtl="1" eaLnBrk="1" fontAlgn="auto" latinLnBrk="0" hangingPunct="1">
              <a:lnSpc>
                <a:spcPct val="150000"/>
              </a:lnSpc>
              <a:spcBef>
                <a:spcPct val="20000"/>
              </a:spcBef>
              <a:spcAft>
                <a:spcPct val="50000"/>
              </a:spcAft>
              <a:buClr>
                <a:schemeClr val="tx1"/>
              </a:buClr>
              <a:buSzPct val="85000"/>
              <a:buFontTx/>
              <a:buNone/>
              <a:tabLst/>
              <a:defRPr/>
            </a:pPr>
            <a:r>
              <a:rPr kumimoji="0" lang="ar-SA" sz="2000" b="0" i="0" u="none" strike="noStrike" kern="1200" cap="none" spc="0" normalizeH="0" baseline="0" noProof="0" dirty="0" smtClean="0">
                <a:ln>
                  <a:noFill/>
                </a:ln>
                <a:solidFill>
                  <a:schemeClr val="tx1"/>
                </a:solidFill>
                <a:effectLst/>
                <a:uLnTx/>
                <a:uFillTx/>
                <a:latin typeface="+mn-lt"/>
                <a:ea typeface="+mn-ea"/>
              </a:rPr>
              <a:t>‏</a:t>
            </a:r>
            <a:r>
              <a:rPr kumimoji="0" lang="fa-IR" sz="2400" b="0" i="0" u="none" strike="noStrike" kern="1200" cap="none" spc="0" normalizeH="0" baseline="0" noProof="0" dirty="0" smtClean="0">
                <a:ln>
                  <a:noFill/>
                </a:ln>
                <a:solidFill>
                  <a:schemeClr val="tx1"/>
                </a:solidFill>
                <a:effectLst/>
                <a:uLnTx/>
                <a:uFillTx/>
                <a:latin typeface="+mn-lt"/>
                <a:ea typeface="+mn-ea"/>
              </a:rPr>
              <a:t>11- توقف وسایط نقلیه حامل کالا (دریایی ، زمینی ، هوایی ) در اسکله ها ، فرودگاه ها و راه های غیر مجاز ، شروع به قاچاق تلقی شده و مرتکبین به مجازات قاچاق کالا محکوم خواهند شد (تبصره 2 ماده 262 آیین نامه ) </a:t>
            </a:r>
            <a:endParaRPr kumimoji="0" lang="ar-SA" sz="2400" b="0" i="0" u="none" strike="noStrike" kern="1200" cap="none" spc="0" normalizeH="0" baseline="0" noProof="0" dirty="0" smtClean="0">
              <a:ln>
                <a:noFill/>
              </a:ln>
              <a:solidFill>
                <a:schemeClr val="tx1"/>
              </a:solidFill>
              <a:effectLst/>
              <a:uLnTx/>
              <a:uFillTx/>
              <a:latin typeface="+mn-lt"/>
              <a:ea typeface="+mn-ea"/>
            </a:endParaRPr>
          </a:p>
          <a:p>
            <a:pPr marL="274320" marR="0" lvl="0" indent="-274320" algn="just" defTabSz="914400" rtl="1" eaLnBrk="1" fontAlgn="auto" latinLnBrk="0" hangingPunct="1">
              <a:lnSpc>
                <a:spcPct val="150000"/>
              </a:lnSpc>
              <a:spcBef>
                <a:spcPct val="20000"/>
              </a:spcBef>
              <a:spcAft>
                <a:spcPct val="50000"/>
              </a:spcAft>
              <a:buClr>
                <a:schemeClr val="tx1"/>
              </a:buClr>
              <a:buSzPct val="85000"/>
              <a:buFontTx/>
              <a:buNone/>
              <a:tabLst/>
              <a:defRPr/>
            </a:pPr>
            <a:r>
              <a:rPr kumimoji="0" lang="fa-IR" sz="2400" b="0" i="0" u="none" strike="noStrike" kern="1200" cap="none" spc="0" normalizeH="0" baseline="0" noProof="0" dirty="0" smtClean="0">
                <a:ln>
                  <a:noFill/>
                </a:ln>
                <a:solidFill>
                  <a:schemeClr val="tx1"/>
                </a:solidFill>
                <a:effectLst/>
                <a:uLnTx/>
                <a:uFillTx/>
                <a:latin typeface="+mn-lt"/>
                <a:ea typeface="+mn-ea"/>
              </a:rPr>
              <a:t>12- تخلیه کالا در اسکله ها و فرودگاه های مجاز بدون اجازه گمرک و رعایت ضوابط مربوطه قاچاق تلقی می گردد ، مگر ثابت شود این عمل اضطراراً صو رت گرفته است (ماده 263 آیین نامه ) </a:t>
            </a:r>
            <a:endParaRPr kumimoji="0" lang="en-US" sz="2400" b="0" i="0" u="none" strike="noStrike" kern="1200" cap="none" spc="0" normalizeH="0" baseline="0" noProof="0" dirty="0" smtClean="0">
              <a:ln>
                <a:noFill/>
              </a:ln>
              <a:solidFill>
                <a:schemeClr val="tx1"/>
              </a:solidFill>
              <a:effectLst/>
              <a:uLnTx/>
              <a:uFillTx/>
              <a:latin typeface="+mn-lt"/>
              <a:ea typeface="+mn-ea"/>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1000" fill="hold"/>
                                        <p:tgtEl>
                                          <p:spTgt spid="2">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2">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2">
                                            <p:txEl>
                                              <p:pRg st="0" end="0"/>
                                            </p:txEl>
                                          </p:spTgt>
                                        </p:tgtEl>
                                      </p:cBhvr>
                                    </p:animEffect>
                                  </p:childTnLst>
                                </p:cTn>
                              </p:par>
                            </p:childTnLst>
                          </p:cTn>
                        </p:par>
                        <p:par>
                          <p:cTn id="10" fill="hold">
                            <p:stCondLst>
                              <p:cond delay="1000"/>
                            </p:stCondLst>
                            <p:childTnLst>
                              <p:par>
                                <p:cTn id="11" presetID="55" presetClass="entr" presetSubtype="0" fill="hold" nodeType="after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p:cTn id="13" dur="1000" fill="hold"/>
                                        <p:tgtEl>
                                          <p:spTgt spid="2">
                                            <p:txEl>
                                              <p:pRg st="1" end="1"/>
                                            </p:txEl>
                                          </p:spTgt>
                                        </p:tgtEl>
                                        <p:attrNameLst>
                                          <p:attrName>ppt_w</p:attrName>
                                        </p:attrNameLst>
                                      </p:cBhvr>
                                      <p:tavLst>
                                        <p:tav tm="0">
                                          <p:val>
                                            <p:strVal val="#ppt_w*0.70"/>
                                          </p:val>
                                        </p:tav>
                                        <p:tav tm="100000">
                                          <p:val>
                                            <p:strVal val="#ppt_w"/>
                                          </p:val>
                                        </p:tav>
                                      </p:tavLst>
                                    </p:anim>
                                    <p:anim calcmode="lin" valueType="num">
                                      <p:cBhvr>
                                        <p:cTn id="14" dur="1000" fill="hold"/>
                                        <p:tgtEl>
                                          <p:spTgt spid="2">
                                            <p:txEl>
                                              <p:pRg st="1" end="1"/>
                                            </p:txEl>
                                          </p:spTgt>
                                        </p:tgtEl>
                                        <p:attrNameLst>
                                          <p:attrName>ppt_h</p:attrName>
                                        </p:attrNameLst>
                                      </p:cBhvr>
                                      <p:tavLst>
                                        <p:tav tm="0">
                                          <p:val>
                                            <p:strVal val="#ppt_h"/>
                                          </p:val>
                                        </p:tav>
                                        <p:tav tm="100000">
                                          <p:val>
                                            <p:strVal val="#ppt_h"/>
                                          </p:val>
                                        </p:tav>
                                      </p:tavLst>
                                    </p:anim>
                                    <p:animEffect transition="in" filter="fade">
                                      <p:cBhvr>
                                        <p:cTn id="15" dur="10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143000" y="1905000"/>
            <a:ext cx="6934200" cy="1015663"/>
          </a:xfrm>
          <a:prstGeom prst="rect">
            <a:avLst/>
          </a:prstGeom>
          <a:noFill/>
        </p:spPr>
        <p:txBody>
          <a:bodyPr wrap="square" rtlCol="0">
            <a:spAutoFit/>
          </a:bodyPr>
          <a:lstStyle/>
          <a:p>
            <a:pPr algn="just" rtl="1">
              <a:lnSpc>
                <a:spcPct val="150000"/>
              </a:lnSpc>
            </a:pPr>
            <a:r>
              <a:rPr lang="fa-IR" sz="2000" dirty="0" smtClean="0"/>
              <a:t>قانون امور گمرکی مشتمل بر </a:t>
            </a:r>
            <a:r>
              <a:rPr lang="fa-IR" sz="2000" dirty="0" smtClean="0">
                <a:latin typeface="IPT.Koodak" pitchFamily="2" charset="2"/>
              </a:rPr>
              <a:t>165</a:t>
            </a:r>
            <a:r>
              <a:rPr lang="fa-IR" sz="2000" dirty="0" smtClean="0"/>
              <a:t> ماده در جلسه علنی مورخه 1390/08/22 به تایید شورای نگهبان رسید و از </a:t>
            </a:r>
            <a:r>
              <a:rPr lang="fa-IR" sz="2000" dirty="0" smtClean="0">
                <a:latin typeface="IPT.Koodak" pitchFamily="2" charset="2"/>
              </a:rPr>
              <a:t>1390/10/10</a:t>
            </a:r>
            <a:r>
              <a:rPr lang="fa-IR" sz="2000" dirty="0" smtClean="0"/>
              <a:t> در گمرکات کشور اجرایی شد.</a:t>
            </a:r>
          </a:p>
        </p:txBody>
      </p:sp>
      <p:sp>
        <p:nvSpPr>
          <p:cNvPr id="5" name="Horizontal Scroll 4"/>
          <p:cNvSpPr/>
          <p:nvPr/>
        </p:nvSpPr>
        <p:spPr>
          <a:xfrm>
            <a:off x="3352800" y="609600"/>
            <a:ext cx="4800600" cy="685800"/>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fa-IR" sz="2400" b="1" dirty="0" smtClean="0">
                <a:solidFill>
                  <a:srgbClr val="002060"/>
                </a:solidFill>
              </a:rPr>
              <a:t>قانون امور گمرکی </a:t>
            </a:r>
            <a:r>
              <a:rPr lang="en-US" sz="2400" b="1" dirty="0" smtClean="0">
                <a:solidFill>
                  <a:srgbClr val="002060"/>
                </a:solidFill>
              </a:rPr>
              <a:t> ( Customs low )</a:t>
            </a:r>
            <a:endParaRPr lang="en-US" sz="2400" b="1" dirty="0">
              <a:solidFill>
                <a:srgbClr val="002060"/>
              </a:solidFill>
            </a:endParaRPr>
          </a:p>
        </p:txBody>
      </p:sp>
      <p:pic>
        <p:nvPicPr>
          <p:cNvPr id="4" name="Picture 3" descr="Customs-Law-banner.jpg"/>
          <p:cNvPicPr>
            <a:picLocks noChangeAspect="1"/>
          </p:cNvPicPr>
          <p:nvPr/>
        </p:nvPicPr>
        <p:blipFill>
          <a:blip r:embed="rId2" cstate="print"/>
          <a:stretch>
            <a:fillRect/>
          </a:stretch>
        </p:blipFill>
        <p:spPr>
          <a:xfrm>
            <a:off x="762000" y="3581400"/>
            <a:ext cx="7620000" cy="2667000"/>
          </a:xfrm>
          <a:prstGeom prst="rect">
            <a:avLst/>
          </a:prstGeom>
        </p:spPr>
      </p:pic>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bwMode="auto">
          <a:xfrm>
            <a:off x="990600" y="1752600"/>
            <a:ext cx="7075487" cy="3948112"/>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274320" marR="0" lvl="0" indent="-274320" algn="r" defTabSz="914400" rtl="1" eaLnBrk="1" fontAlgn="auto" latinLnBrk="0" hangingPunct="1">
              <a:lnSpc>
                <a:spcPct val="150000"/>
              </a:lnSpc>
              <a:spcBef>
                <a:spcPct val="20000"/>
              </a:spcBef>
              <a:spcAft>
                <a:spcPts val="0"/>
              </a:spcAft>
              <a:buClr>
                <a:schemeClr val="accent2"/>
              </a:buClr>
              <a:buSzPct val="85000"/>
              <a:buFontTx/>
              <a:buNone/>
              <a:tabLst/>
              <a:defRPr/>
            </a:pPr>
            <a:r>
              <a:rPr kumimoji="0" lang="fa-IR" sz="2000" b="0" i="0" u="none" strike="noStrike" kern="1200" cap="none" spc="0" normalizeH="0" baseline="0" noProof="0" dirty="0" smtClean="0">
                <a:ln>
                  <a:noFill/>
                </a:ln>
                <a:solidFill>
                  <a:schemeClr val="tx1"/>
                </a:solidFill>
                <a:effectLst/>
                <a:uLnTx/>
                <a:uFillTx/>
                <a:latin typeface="+mn-lt"/>
                <a:ea typeface="+mn-ea"/>
              </a:rPr>
              <a:t>   اسناد مثبته گمرکی اسنادی هستند که با ارائه آنها به مراجع ذیصلاح می توان کالا را از ظن قاچاق خارج نمود ، مشروط بر آنکه کالا از نظر مشخصات و مارک و علامت و تعداد و سایر مشخصات با اسناد ارائه شده به تشخیص گمرک مطابقت داشته باشد . </a:t>
            </a:r>
          </a:p>
          <a:p>
            <a:pPr marL="274320" marR="0" lvl="0" indent="-274320" algn="r" defTabSz="914400" rtl="1" eaLnBrk="1" fontAlgn="auto" latinLnBrk="0" hangingPunct="1">
              <a:lnSpc>
                <a:spcPct val="150000"/>
              </a:lnSpc>
              <a:spcBef>
                <a:spcPct val="20000"/>
              </a:spcBef>
              <a:spcAft>
                <a:spcPts val="0"/>
              </a:spcAft>
              <a:buClr>
                <a:schemeClr val="accent2"/>
              </a:buClr>
              <a:buSzPct val="85000"/>
              <a:buFontTx/>
              <a:buNone/>
              <a:tabLst/>
              <a:defRPr/>
            </a:pPr>
            <a:endParaRPr kumimoji="0" lang="fa-IR" sz="2000" b="0" i="0" u="none" strike="noStrike" kern="1200" cap="none" spc="0" normalizeH="0" baseline="0" noProof="0" dirty="0" smtClean="0">
              <a:ln>
                <a:noFill/>
              </a:ln>
              <a:solidFill>
                <a:schemeClr val="tx1"/>
              </a:solidFill>
              <a:effectLst/>
              <a:uLnTx/>
              <a:uFillTx/>
              <a:latin typeface="+mn-lt"/>
              <a:ea typeface="+mn-ea"/>
            </a:endParaRPr>
          </a:p>
          <a:p>
            <a:pPr marL="274320" marR="0" lvl="0" indent="-274320" algn="r" defTabSz="914400" rtl="1" eaLnBrk="1" fontAlgn="auto" latinLnBrk="0" hangingPunct="1">
              <a:lnSpc>
                <a:spcPct val="150000"/>
              </a:lnSpc>
              <a:spcBef>
                <a:spcPct val="20000"/>
              </a:spcBef>
              <a:spcAft>
                <a:spcPts val="0"/>
              </a:spcAft>
              <a:buClr>
                <a:schemeClr val="accent2"/>
              </a:buClr>
              <a:buSzPct val="85000"/>
              <a:buFontTx/>
              <a:buNone/>
              <a:tabLst/>
              <a:defRPr/>
            </a:pPr>
            <a:r>
              <a:rPr kumimoji="0" lang="fa-IR" sz="2000" b="0" i="0" u="none" strike="noStrike" kern="1200" cap="none" spc="0" normalizeH="0" baseline="0" noProof="0" dirty="0" smtClean="0">
                <a:ln>
                  <a:noFill/>
                </a:ln>
                <a:solidFill>
                  <a:schemeClr val="tx1"/>
                </a:solidFill>
                <a:effectLst/>
                <a:uLnTx/>
                <a:uFillTx/>
                <a:latin typeface="+mn-lt"/>
                <a:ea typeface="+mn-ea"/>
              </a:rPr>
              <a:t>   اسناد مثبته گمرکی که در موارد سوء ظن قاچاق ممکن است به آن استناد نمود عبارت است از : </a:t>
            </a:r>
          </a:p>
          <a:p>
            <a:pPr marL="274320" marR="0" lvl="0" indent="-274320" algn="r" defTabSz="914400" rtl="1" eaLnBrk="1" fontAlgn="auto" latinLnBrk="0" hangingPunct="1">
              <a:lnSpc>
                <a:spcPct val="150000"/>
              </a:lnSpc>
              <a:spcBef>
                <a:spcPct val="20000"/>
              </a:spcBef>
              <a:spcAft>
                <a:spcPts val="0"/>
              </a:spcAft>
              <a:buClr>
                <a:schemeClr val="accent2"/>
              </a:buClr>
              <a:buSzPct val="85000"/>
              <a:buFontTx/>
              <a:buNone/>
              <a:tabLst/>
              <a:defRPr/>
            </a:pPr>
            <a:endParaRPr kumimoji="0" lang="en-US" sz="2000" b="0" i="0" u="none" strike="noStrike" kern="1200" cap="none" spc="0" normalizeH="0" baseline="0" noProof="0" dirty="0" smtClean="0">
              <a:ln>
                <a:noFill/>
              </a:ln>
              <a:solidFill>
                <a:schemeClr val="tx1"/>
              </a:solidFill>
              <a:effectLst/>
              <a:uLnTx/>
              <a:uFillTx/>
              <a:latin typeface="+mn-lt"/>
              <a:ea typeface="+mn-ea"/>
            </a:endParaRPr>
          </a:p>
        </p:txBody>
      </p:sp>
      <p:sp>
        <p:nvSpPr>
          <p:cNvPr id="4" name="Horizontal Scroll 3"/>
          <p:cNvSpPr/>
          <p:nvPr/>
        </p:nvSpPr>
        <p:spPr>
          <a:xfrm>
            <a:off x="5638800" y="685800"/>
            <a:ext cx="2514600" cy="685800"/>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fa-IR" sz="2400" b="1" dirty="0" smtClean="0">
                <a:solidFill>
                  <a:srgbClr val="002060"/>
                </a:solidFill>
              </a:rPr>
              <a:t>اسناد مثبته گمرکی </a:t>
            </a:r>
            <a:endParaRPr lang="en-US" sz="2400" b="1" dirty="0">
              <a:solidFill>
                <a:srgbClr val="002060"/>
              </a:solidFill>
            </a:endParaRPr>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1000" fill="hold"/>
                                        <p:tgtEl>
                                          <p:spTgt spid="2">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2">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2">
                                            <p:txEl>
                                              <p:pRg st="0" end="0"/>
                                            </p:txEl>
                                          </p:spTgt>
                                        </p:tgtEl>
                                      </p:cBhvr>
                                    </p:animEffect>
                                  </p:childTnLst>
                                </p:cTn>
                              </p:par>
                            </p:childTnLst>
                          </p:cTn>
                        </p:par>
                        <p:par>
                          <p:cTn id="10" fill="hold">
                            <p:stCondLst>
                              <p:cond delay="1000"/>
                            </p:stCondLst>
                            <p:childTnLst>
                              <p:par>
                                <p:cTn id="11" presetID="55" presetClass="entr" presetSubtype="0" fill="hold" nodeType="after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 calcmode="lin" valueType="num">
                                      <p:cBhvr>
                                        <p:cTn id="13" dur="1000" fill="hold"/>
                                        <p:tgtEl>
                                          <p:spTgt spid="2">
                                            <p:txEl>
                                              <p:pRg st="2" end="2"/>
                                            </p:txEl>
                                          </p:spTgt>
                                        </p:tgtEl>
                                        <p:attrNameLst>
                                          <p:attrName>ppt_w</p:attrName>
                                        </p:attrNameLst>
                                      </p:cBhvr>
                                      <p:tavLst>
                                        <p:tav tm="0">
                                          <p:val>
                                            <p:strVal val="#ppt_w*0.70"/>
                                          </p:val>
                                        </p:tav>
                                        <p:tav tm="100000">
                                          <p:val>
                                            <p:strVal val="#ppt_w"/>
                                          </p:val>
                                        </p:tav>
                                      </p:tavLst>
                                    </p:anim>
                                    <p:anim calcmode="lin" valueType="num">
                                      <p:cBhvr>
                                        <p:cTn id="14" dur="1000" fill="hold"/>
                                        <p:tgtEl>
                                          <p:spTgt spid="2">
                                            <p:txEl>
                                              <p:pRg st="2" end="2"/>
                                            </p:txEl>
                                          </p:spTgt>
                                        </p:tgtEl>
                                        <p:attrNameLst>
                                          <p:attrName>ppt_h</p:attrName>
                                        </p:attrNameLst>
                                      </p:cBhvr>
                                      <p:tavLst>
                                        <p:tav tm="0">
                                          <p:val>
                                            <p:strVal val="#ppt_h"/>
                                          </p:val>
                                        </p:tav>
                                        <p:tav tm="100000">
                                          <p:val>
                                            <p:strVal val="#ppt_h"/>
                                          </p:val>
                                        </p:tav>
                                      </p:tavLst>
                                    </p:anim>
                                    <p:animEffect transition="in" filter="fade">
                                      <p:cBhvr>
                                        <p:cTn id="15" dur="10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bwMode="auto">
          <a:xfrm>
            <a:off x="304800" y="838200"/>
            <a:ext cx="7929563" cy="5357813"/>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274320" marR="0" lvl="0" indent="-274320" algn="r" defTabSz="914400" rtl="1" eaLnBrk="1" fontAlgn="auto" latinLnBrk="0" hangingPunct="1">
              <a:lnSpc>
                <a:spcPct val="150000"/>
              </a:lnSpc>
              <a:spcBef>
                <a:spcPct val="20000"/>
              </a:spcBef>
              <a:spcAft>
                <a:spcPts val="0"/>
              </a:spcAft>
              <a:buClr>
                <a:schemeClr val="accent2"/>
              </a:buClr>
              <a:buSzPct val="85000"/>
              <a:buFontTx/>
              <a:buNone/>
              <a:tabLst/>
              <a:defRPr/>
            </a:pPr>
            <a:r>
              <a:rPr kumimoji="0" lang="fa-IR" sz="2000" b="0" i="0" u="none" strike="noStrike" kern="1200" cap="none" spc="0" normalizeH="0" baseline="0" noProof="0" dirty="0" smtClean="0">
                <a:ln>
                  <a:noFill/>
                </a:ln>
                <a:solidFill>
                  <a:schemeClr val="tx1"/>
                </a:solidFill>
                <a:effectLst/>
                <a:uLnTx/>
                <a:uFillTx/>
                <a:latin typeface="+mn-lt"/>
                <a:ea typeface="+mn-ea"/>
              </a:rPr>
              <a:t>1- پروانه سبز گمرکی </a:t>
            </a:r>
          </a:p>
          <a:p>
            <a:pPr marL="274320" marR="0" lvl="0" indent="-274320" algn="r" defTabSz="914400" rtl="1" eaLnBrk="1" fontAlgn="auto" latinLnBrk="0" hangingPunct="1">
              <a:lnSpc>
                <a:spcPct val="150000"/>
              </a:lnSpc>
              <a:spcBef>
                <a:spcPct val="20000"/>
              </a:spcBef>
              <a:spcAft>
                <a:spcPts val="0"/>
              </a:spcAft>
              <a:buClr>
                <a:schemeClr val="accent2"/>
              </a:buClr>
              <a:buSzPct val="85000"/>
              <a:buFontTx/>
              <a:buNone/>
              <a:tabLst/>
              <a:defRPr/>
            </a:pPr>
            <a:r>
              <a:rPr kumimoji="0" lang="fa-IR" sz="2000" b="0" i="0" u="none" strike="noStrike" kern="1200" cap="none" spc="0" normalizeH="0" baseline="0" noProof="0" dirty="0" smtClean="0">
                <a:ln>
                  <a:noFill/>
                </a:ln>
                <a:solidFill>
                  <a:schemeClr val="tx1"/>
                </a:solidFill>
                <a:effectLst/>
                <a:uLnTx/>
                <a:uFillTx/>
                <a:latin typeface="+mn-lt"/>
                <a:ea typeface="+mn-ea"/>
              </a:rPr>
              <a:t>2- پته مسافری </a:t>
            </a:r>
          </a:p>
          <a:p>
            <a:pPr marL="274320" marR="0" lvl="0" indent="-274320" algn="r" defTabSz="914400" rtl="1" eaLnBrk="1" fontAlgn="auto" latinLnBrk="0" hangingPunct="1">
              <a:lnSpc>
                <a:spcPct val="150000"/>
              </a:lnSpc>
              <a:spcBef>
                <a:spcPct val="20000"/>
              </a:spcBef>
              <a:spcAft>
                <a:spcPts val="0"/>
              </a:spcAft>
              <a:buClr>
                <a:schemeClr val="accent2"/>
              </a:buClr>
              <a:buSzPct val="85000"/>
              <a:buFontTx/>
              <a:buNone/>
              <a:tabLst/>
              <a:defRPr/>
            </a:pPr>
            <a:r>
              <a:rPr kumimoji="0" lang="fa-IR" sz="2000" b="0" i="0" u="none" strike="noStrike" kern="1200" cap="none" spc="0" normalizeH="0" baseline="0" noProof="0" dirty="0" smtClean="0">
                <a:ln>
                  <a:noFill/>
                </a:ln>
                <a:solidFill>
                  <a:schemeClr val="tx1"/>
                </a:solidFill>
                <a:effectLst/>
                <a:uLnTx/>
                <a:uFillTx/>
                <a:latin typeface="+mn-lt"/>
                <a:ea typeface="+mn-ea"/>
              </a:rPr>
              <a:t>3- قبض سپرده که به موجب آن کالا ترخیص گردیده است </a:t>
            </a:r>
          </a:p>
          <a:p>
            <a:pPr marL="274320" marR="0" lvl="0" indent="-274320" algn="r" defTabSz="914400" rtl="1" eaLnBrk="1" fontAlgn="auto" latinLnBrk="0" hangingPunct="1">
              <a:lnSpc>
                <a:spcPct val="150000"/>
              </a:lnSpc>
              <a:spcBef>
                <a:spcPct val="20000"/>
              </a:spcBef>
              <a:spcAft>
                <a:spcPts val="0"/>
              </a:spcAft>
              <a:buClr>
                <a:schemeClr val="accent2"/>
              </a:buClr>
              <a:buSzPct val="85000"/>
              <a:buFontTx/>
              <a:buNone/>
              <a:tabLst/>
              <a:defRPr/>
            </a:pPr>
            <a:r>
              <a:rPr kumimoji="0" lang="fa-IR" sz="2000" b="0" i="0" u="none" strike="noStrike" kern="1200" cap="none" spc="0" normalizeH="0" baseline="0" noProof="0" dirty="0" smtClean="0">
                <a:ln>
                  <a:noFill/>
                </a:ln>
                <a:solidFill>
                  <a:schemeClr val="tx1"/>
                </a:solidFill>
                <a:effectLst/>
                <a:uLnTx/>
                <a:uFillTx/>
                <a:latin typeface="+mn-lt"/>
                <a:ea typeface="+mn-ea"/>
              </a:rPr>
              <a:t>4- قبض خرید کالا از سازمان اموال تملیکی </a:t>
            </a:r>
          </a:p>
          <a:p>
            <a:pPr marL="274320" marR="0" lvl="0" indent="-274320" algn="r" defTabSz="914400" rtl="1" eaLnBrk="1" fontAlgn="auto" latinLnBrk="0" hangingPunct="1">
              <a:lnSpc>
                <a:spcPct val="150000"/>
              </a:lnSpc>
              <a:spcBef>
                <a:spcPct val="20000"/>
              </a:spcBef>
              <a:spcAft>
                <a:spcPts val="0"/>
              </a:spcAft>
              <a:buClr>
                <a:schemeClr val="accent2"/>
              </a:buClr>
              <a:buSzPct val="85000"/>
              <a:buFontTx/>
              <a:buNone/>
              <a:tabLst/>
              <a:defRPr/>
            </a:pPr>
            <a:r>
              <a:rPr kumimoji="0" lang="fa-IR" sz="2000" b="0" i="0" u="none" strike="noStrike" kern="1200" cap="none" spc="0" normalizeH="0" baseline="0" noProof="0" dirty="0" smtClean="0">
                <a:ln>
                  <a:noFill/>
                </a:ln>
                <a:solidFill>
                  <a:schemeClr val="tx1"/>
                </a:solidFill>
                <a:effectLst/>
                <a:uLnTx/>
                <a:uFillTx/>
                <a:latin typeface="+mn-lt"/>
                <a:ea typeface="+mn-ea"/>
              </a:rPr>
              <a:t>5- پته عبور داخلی </a:t>
            </a:r>
          </a:p>
          <a:p>
            <a:pPr marL="274320" marR="0" lvl="0" indent="-274320" algn="r" defTabSz="914400" rtl="1" eaLnBrk="1" fontAlgn="auto" latinLnBrk="0" hangingPunct="1">
              <a:lnSpc>
                <a:spcPct val="150000"/>
              </a:lnSpc>
              <a:spcBef>
                <a:spcPct val="20000"/>
              </a:spcBef>
              <a:spcAft>
                <a:spcPts val="0"/>
              </a:spcAft>
              <a:buClr>
                <a:schemeClr val="accent2"/>
              </a:buClr>
              <a:buSzPct val="85000"/>
              <a:buFontTx/>
              <a:buNone/>
              <a:tabLst/>
              <a:defRPr/>
            </a:pPr>
            <a:r>
              <a:rPr kumimoji="0" lang="fa-IR" sz="2000" b="0" i="0" u="none" strike="noStrike" kern="1200" cap="none" spc="0" normalizeH="0" baseline="0" noProof="0" dirty="0" smtClean="0">
                <a:ln>
                  <a:noFill/>
                </a:ln>
                <a:solidFill>
                  <a:schemeClr val="tx1"/>
                </a:solidFill>
                <a:effectLst/>
                <a:uLnTx/>
                <a:uFillTx/>
                <a:latin typeface="+mn-lt"/>
                <a:ea typeface="+mn-ea"/>
              </a:rPr>
              <a:t>6- پروانه ترانزیت خارجی </a:t>
            </a:r>
          </a:p>
          <a:p>
            <a:pPr marL="274320" marR="0" lvl="0" indent="-274320" algn="r" defTabSz="914400" rtl="1" eaLnBrk="1" fontAlgn="auto" latinLnBrk="0" hangingPunct="1">
              <a:lnSpc>
                <a:spcPct val="150000"/>
              </a:lnSpc>
              <a:spcBef>
                <a:spcPct val="20000"/>
              </a:spcBef>
              <a:spcAft>
                <a:spcPts val="0"/>
              </a:spcAft>
              <a:buClr>
                <a:schemeClr val="accent2"/>
              </a:buClr>
              <a:buSzPct val="85000"/>
              <a:buFontTx/>
              <a:buNone/>
              <a:tabLst/>
              <a:defRPr/>
            </a:pPr>
            <a:r>
              <a:rPr kumimoji="0" lang="fa-IR" sz="2000" b="0" i="0" u="none" strike="noStrike" kern="1200" cap="none" spc="0" normalizeH="0" baseline="0" noProof="0" dirty="0" smtClean="0">
                <a:ln>
                  <a:noFill/>
                </a:ln>
                <a:solidFill>
                  <a:schemeClr val="tx1"/>
                </a:solidFill>
                <a:effectLst/>
                <a:uLnTx/>
                <a:uFillTx/>
                <a:latin typeface="+mn-lt"/>
                <a:ea typeface="+mn-ea"/>
              </a:rPr>
              <a:t>7- پروانه کابوتاژ </a:t>
            </a:r>
          </a:p>
          <a:p>
            <a:pPr marL="274320" marR="0" lvl="0" indent="-274320" algn="r" defTabSz="914400" rtl="1" eaLnBrk="1" fontAlgn="auto" latinLnBrk="0" hangingPunct="1">
              <a:lnSpc>
                <a:spcPct val="150000"/>
              </a:lnSpc>
              <a:spcBef>
                <a:spcPct val="20000"/>
              </a:spcBef>
              <a:spcAft>
                <a:spcPts val="0"/>
              </a:spcAft>
              <a:buClr>
                <a:schemeClr val="accent2"/>
              </a:buClr>
              <a:buSzPct val="85000"/>
              <a:buFontTx/>
              <a:buNone/>
              <a:tabLst/>
              <a:defRPr/>
            </a:pPr>
            <a:r>
              <a:rPr kumimoji="0" lang="fa-IR" sz="2000" b="0" i="0" u="none" strike="noStrike" kern="1200" cap="none" spc="0" normalizeH="0" baseline="0" noProof="0" dirty="0" smtClean="0">
                <a:ln>
                  <a:noFill/>
                </a:ln>
                <a:solidFill>
                  <a:schemeClr val="tx1"/>
                </a:solidFill>
                <a:effectLst/>
                <a:uLnTx/>
                <a:uFillTx/>
                <a:latin typeface="+mn-lt"/>
                <a:ea typeface="+mn-ea"/>
              </a:rPr>
              <a:t>8- پروانه کالای مرجوعی </a:t>
            </a:r>
          </a:p>
          <a:p>
            <a:pPr marL="274320" marR="0" lvl="0" indent="-274320" algn="r" defTabSz="914400" rtl="1" eaLnBrk="1" fontAlgn="auto" latinLnBrk="0" hangingPunct="1">
              <a:lnSpc>
                <a:spcPct val="150000"/>
              </a:lnSpc>
              <a:spcBef>
                <a:spcPct val="20000"/>
              </a:spcBef>
              <a:spcAft>
                <a:spcPts val="0"/>
              </a:spcAft>
              <a:buClr>
                <a:schemeClr val="accent2"/>
              </a:buClr>
              <a:buSzPct val="85000"/>
              <a:buFontTx/>
              <a:buNone/>
              <a:tabLst/>
              <a:defRPr/>
            </a:pPr>
            <a:r>
              <a:rPr kumimoji="0" lang="fa-IR" sz="2000" b="0" i="0" u="none" strike="noStrike" kern="1200" cap="none" spc="0" normalizeH="0" baseline="0" noProof="0" dirty="0" smtClean="0">
                <a:ln>
                  <a:noFill/>
                </a:ln>
                <a:solidFill>
                  <a:schemeClr val="tx1"/>
                </a:solidFill>
                <a:effectLst/>
                <a:uLnTx/>
                <a:uFillTx/>
                <a:latin typeface="+mn-lt"/>
                <a:ea typeface="+mn-ea"/>
              </a:rPr>
              <a:t>9- پروانه ورود موقت </a:t>
            </a:r>
          </a:p>
          <a:p>
            <a:pPr marL="274320" marR="0" lvl="0" indent="-274320" algn="r" defTabSz="914400" rtl="1" eaLnBrk="1" fontAlgn="auto" latinLnBrk="0" hangingPunct="1">
              <a:lnSpc>
                <a:spcPct val="150000"/>
              </a:lnSpc>
              <a:spcBef>
                <a:spcPct val="20000"/>
              </a:spcBef>
              <a:spcAft>
                <a:spcPts val="0"/>
              </a:spcAft>
              <a:buClr>
                <a:schemeClr val="accent2"/>
              </a:buClr>
              <a:buSzPct val="85000"/>
              <a:buFontTx/>
              <a:buNone/>
              <a:tabLst/>
              <a:defRPr/>
            </a:pPr>
            <a:r>
              <a:rPr kumimoji="0" lang="fa-IR" sz="2000" b="0" i="0" u="none" strike="noStrike" kern="1200" cap="none" spc="0" normalizeH="0" baseline="0" noProof="0" dirty="0" smtClean="0">
                <a:ln>
                  <a:noFill/>
                </a:ln>
                <a:solidFill>
                  <a:schemeClr val="tx1"/>
                </a:solidFill>
                <a:effectLst/>
                <a:uLnTx/>
                <a:uFillTx/>
                <a:latin typeface="+mn-lt"/>
                <a:ea typeface="+mn-ea"/>
              </a:rPr>
              <a:t>10- پروانه صدور موقت (ماده 280 آئین نامه )</a:t>
            </a:r>
          </a:p>
          <a:p>
            <a:pPr marL="274320" marR="0" lvl="0" indent="-274320" algn="r" defTabSz="914400" rtl="1" eaLnBrk="1" fontAlgn="auto" latinLnBrk="0" hangingPunct="1">
              <a:lnSpc>
                <a:spcPct val="150000"/>
              </a:lnSpc>
              <a:spcBef>
                <a:spcPct val="20000"/>
              </a:spcBef>
              <a:spcAft>
                <a:spcPts val="0"/>
              </a:spcAft>
              <a:buClr>
                <a:schemeClr val="accent2"/>
              </a:buClr>
              <a:buSzPct val="85000"/>
              <a:buFontTx/>
              <a:buNone/>
              <a:tabLst/>
              <a:defRPr/>
            </a:pPr>
            <a:endParaRPr kumimoji="0" lang="en-US" sz="2000" b="0" i="0" u="none" strike="noStrike" kern="1200" cap="none" spc="0" normalizeH="0" baseline="0" noProof="0" dirty="0" smtClean="0">
              <a:ln>
                <a:noFill/>
              </a:ln>
              <a:solidFill>
                <a:schemeClr val="tx1"/>
              </a:solidFill>
              <a:effectLst/>
              <a:uLnTx/>
              <a:uFillTx/>
              <a:latin typeface="+mn-lt"/>
              <a:ea typeface="+mn-ea"/>
            </a:endParaRPr>
          </a:p>
        </p:txBody>
      </p:sp>
      <p:pic>
        <p:nvPicPr>
          <p:cNvPr id="3" name="Picture 2" descr="290915-240765.jpg"/>
          <p:cNvPicPr>
            <a:picLocks noChangeAspect="1"/>
          </p:cNvPicPr>
          <p:nvPr/>
        </p:nvPicPr>
        <p:blipFill>
          <a:blip r:embed="rId2" cstate="print"/>
          <a:stretch>
            <a:fillRect/>
          </a:stretch>
        </p:blipFill>
        <p:spPr>
          <a:xfrm>
            <a:off x="990600" y="2971800"/>
            <a:ext cx="3033156" cy="233553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1000" fill="hold"/>
                                        <p:tgtEl>
                                          <p:spTgt spid="2">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2">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2">
                                            <p:txEl>
                                              <p:pRg st="0" end="0"/>
                                            </p:txEl>
                                          </p:spTgt>
                                        </p:tgtEl>
                                      </p:cBhvr>
                                    </p:animEffect>
                                  </p:childTnLst>
                                </p:cTn>
                              </p:par>
                            </p:childTnLst>
                          </p:cTn>
                        </p:par>
                        <p:par>
                          <p:cTn id="10" fill="hold">
                            <p:stCondLst>
                              <p:cond delay="1000"/>
                            </p:stCondLst>
                            <p:childTnLst>
                              <p:par>
                                <p:cTn id="11" presetID="55" presetClass="entr" presetSubtype="0" fill="hold" nodeType="after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p:cTn id="13" dur="1000" fill="hold"/>
                                        <p:tgtEl>
                                          <p:spTgt spid="2">
                                            <p:txEl>
                                              <p:pRg st="1" end="1"/>
                                            </p:txEl>
                                          </p:spTgt>
                                        </p:tgtEl>
                                        <p:attrNameLst>
                                          <p:attrName>ppt_w</p:attrName>
                                        </p:attrNameLst>
                                      </p:cBhvr>
                                      <p:tavLst>
                                        <p:tav tm="0">
                                          <p:val>
                                            <p:strVal val="#ppt_w*0.70"/>
                                          </p:val>
                                        </p:tav>
                                        <p:tav tm="100000">
                                          <p:val>
                                            <p:strVal val="#ppt_w"/>
                                          </p:val>
                                        </p:tav>
                                      </p:tavLst>
                                    </p:anim>
                                    <p:anim calcmode="lin" valueType="num">
                                      <p:cBhvr>
                                        <p:cTn id="14" dur="1000" fill="hold"/>
                                        <p:tgtEl>
                                          <p:spTgt spid="2">
                                            <p:txEl>
                                              <p:pRg st="1" end="1"/>
                                            </p:txEl>
                                          </p:spTgt>
                                        </p:tgtEl>
                                        <p:attrNameLst>
                                          <p:attrName>ppt_h</p:attrName>
                                        </p:attrNameLst>
                                      </p:cBhvr>
                                      <p:tavLst>
                                        <p:tav tm="0">
                                          <p:val>
                                            <p:strVal val="#ppt_h"/>
                                          </p:val>
                                        </p:tav>
                                        <p:tav tm="100000">
                                          <p:val>
                                            <p:strVal val="#ppt_h"/>
                                          </p:val>
                                        </p:tav>
                                      </p:tavLst>
                                    </p:anim>
                                    <p:animEffect transition="in" filter="fade">
                                      <p:cBhvr>
                                        <p:cTn id="15" dur="1000"/>
                                        <p:tgtEl>
                                          <p:spTgt spid="2">
                                            <p:txEl>
                                              <p:pRg st="1" end="1"/>
                                            </p:txEl>
                                          </p:spTgt>
                                        </p:tgtEl>
                                      </p:cBhvr>
                                    </p:animEffect>
                                  </p:childTnLst>
                                </p:cTn>
                              </p:par>
                            </p:childTnLst>
                          </p:cTn>
                        </p:par>
                        <p:par>
                          <p:cTn id="16" fill="hold">
                            <p:stCondLst>
                              <p:cond delay="2000"/>
                            </p:stCondLst>
                            <p:childTnLst>
                              <p:par>
                                <p:cTn id="17" presetID="55" presetClass="entr" presetSubtype="0" fill="hold" nodeType="after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p:cTn id="19" dur="1000" fill="hold"/>
                                        <p:tgtEl>
                                          <p:spTgt spid="2">
                                            <p:txEl>
                                              <p:pRg st="2" end="2"/>
                                            </p:txEl>
                                          </p:spTgt>
                                        </p:tgtEl>
                                        <p:attrNameLst>
                                          <p:attrName>ppt_w</p:attrName>
                                        </p:attrNameLst>
                                      </p:cBhvr>
                                      <p:tavLst>
                                        <p:tav tm="0">
                                          <p:val>
                                            <p:strVal val="#ppt_w*0.70"/>
                                          </p:val>
                                        </p:tav>
                                        <p:tav tm="100000">
                                          <p:val>
                                            <p:strVal val="#ppt_w"/>
                                          </p:val>
                                        </p:tav>
                                      </p:tavLst>
                                    </p:anim>
                                    <p:anim calcmode="lin" valueType="num">
                                      <p:cBhvr>
                                        <p:cTn id="20" dur="1000" fill="hold"/>
                                        <p:tgtEl>
                                          <p:spTgt spid="2">
                                            <p:txEl>
                                              <p:pRg st="2" end="2"/>
                                            </p:txEl>
                                          </p:spTgt>
                                        </p:tgtEl>
                                        <p:attrNameLst>
                                          <p:attrName>ppt_h</p:attrName>
                                        </p:attrNameLst>
                                      </p:cBhvr>
                                      <p:tavLst>
                                        <p:tav tm="0">
                                          <p:val>
                                            <p:strVal val="#ppt_h"/>
                                          </p:val>
                                        </p:tav>
                                        <p:tav tm="100000">
                                          <p:val>
                                            <p:strVal val="#ppt_h"/>
                                          </p:val>
                                        </p:tav>
                                      </p:tavLst>
                                    </p:anim>
                                    <p:animEffect transition="in" filter="fade">
                                      <p:cBhvr>
                                        <p:cTn id="21" dur="1000"/>
                                        <p:tgtEl>
                                          <p:spTgt spid="2">
                                            <p:txEl>
                                              <p:pRg st="2" end="2"/>
                                            </p:txEl>
                                          </p:spTgt>
                                        </p:tgtEl>
                                      </p:cBhvr>
                                    </p:animEffect>
                                  </p:childTnLst>
                                </p:cTn>
                              </p:par>
                            </p:childTnLst>
                          </p:cTn>
                        </p:par>
                        <p:par>
                          <p:cTn id="22" fill="hold">
                            <p:stCondLst>
                              <p:cond delay="3000"/>
                            </p:stCondLst>
                            <p:childTnLst>
                              <p:par>
                                <p:cTn id="23" presetID="55" presetClass="entr" presetSubtype="0" fill="hold" nodeType="after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 calcmode="lin" valueType="num">
                                      <p:cBhvr>
                                        <p:cTn id="25" dur="1000" fill="hold"/>
                                        <p:tgtEl>
                                          <p:spTgt spid="2">
                                            <p:txEl>
                                              <p:pRg st="3" end="3"/>
                                            </p:txEl>
                                          </p:spTgt>
                                        </p:tgtEl>
                                        <p:attrNameLst>
                                          <p:attrName>ppt_w</p:attrName>
                                        </p:attrNameLst>
                                      </p:cBhvr>
                                      <p:tavLst>
                                        <p:tav tm="0">
                                          <p:val>
                                            <p:strVal val="#ppt_w*0.70"/>
                                          </p:val>
                                        </p:tav>
                                        <p:tav tm="100000">
                                          <p:val>
                                            <p:strVal val="#ppt_w"/>
                                          </p:val>
                                        </p:tav>
                                      </p:tavLst>
                                    </p:anim>
                                    <p:anim calcmode="lin" valueType="num">
                                      <p:cBhvr>
                                        <p:cTn id="26" dur="1000" fill="hold"/>
                                        <p:tgtEl>
                                          <p:spTgt spid="2">
                                            <p:txEl>
                                              <p:pRg st="3" end="3"/>
                                            </p:txEl>
                                          </p:spTgt>
                                        </p:tgtEl>
                                        <p:attrNameLst>
                                          <p:attrName>ppt_h</p:attrName>
                                        </p:attrNameLst>
                                      </p:cBhvr>
                                      <p:tavLst>
                                        <p:tav tm="0">
                                          <p:val>
                                            <p:strVal val="#ppt_h"/>
                                          </p:val>
                                        </p:tav>
                                        <p:tav tm="100000">
                                          <p:val>
                                            <p:strVal val="#ppt_h"/>
                                          </p:val>
                                        </p:tav>
                                      </p:tavLst>
                                    </p:anim>
                                    <p:animEffect transition="in" filter="fade">
                                      <p:cBhvr>
                                        <p:cTn id="27" dur="1000"/>
                                        <p:tgtEl>
                                          <p:spTgt spid="2">
                                            <p:txEl>
                                              <p:pRg st="3" end="3"/>
                                            </p:txEl>
                                          </p:spTgt>
                                        </p:tgtEl>
                                      </p:cBhvr>
                                    </p:animEffect>
                                  </p:childTnLst>
                                </p:cTn>
                              </p:par>
                            </p:childTnLst>
                          </p:cTn>
                        </p:par>
                        <p:par>
                          <p:cTn id="28" fill="hold">
                            <p:stCondLst>
                              <p:cond delay="4000"/>
                            </p:stCondLst>
                            <p:childTnLst>
                              <p:par>
                                <p:cTn id="29" presetID="55" presetClass="entr" presetSubtype="0" fill="hold" nodeType="after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anim calcmode="lin" valueType="num">
                                      <p:cBhvr>
                                        <p:cTn id="31" dur="1000" fill="hold"/>
                                        <p:tgtEl>
                                          <p:spTgt spid="2">
                                            <p:txEl>
                                              <p:pRg st="4" end="4"/>
                                            </p:txEl>
                                          </p:spTgt>
                                        </p:tgtEl>
                                        <p:attrNameLst>
                                          <p:attrName>ppt_w</p:attrName>
                                        </p:attrNameLst>
                                      </p:cBhvr>
                                      <p:tavLst>
                                        <p:tav tm="0">
                                          <p:val>
                                            <p:strVal val="#ppt_w*0.70"/>
                                          </p:val>
                                        </p:tav>
                                        <p:tav tm="100000">
                                          <p:val>
                                            <p:strVal val="#ppt_w"/>
                                          </p:val>
                                        </p:tav>
                                      </p:tavLst>
                                    </p:anim>
                                    <p:anim calcmode="lin" valueType="num">
                                      <p:cBhvr>
                                        <p:cTn id="32" dur="1000" fill="hold"/>
                                        <p:tgtEl>
                                          <p:spTgt spid="2">
                                            <p:txEl>
                                              <p:pRg st="4" end="4"/>
                                            </p:txEl>
                                          </p:spTgt>
                                        </p:tgtEl>
                                        <p:attrNameLst>
                                          <p:attrName>ppt_h</p:attrName>
                                        </p:attrNameLst>
                                      </p:cBhvr>
                                      <p:tavLst>
                                        <p:tav tm="0">
                                          <p:val>
                                            <p:strVal val="#ppt_h"/>
                                          </p:val>
                                        </p:tav>
                                        <p:tav tm="100000">
                                          <p:val>
                                            <p:strVal val="#ppt_h"/>
                                          </p:val>
                                        </p:tav>
                                      </p:tavLst>
                                    </p:anim>
                                    <p:animEffect transition="in" filter="fade">
                                      <p:cBhvr>
                                        <p:cTn id="33" dur="1000"/>
                                        <p:tgtEl>
                                          <p:spTgt spid="2">
                                            <p:txEl>
                                              <p:pRg st="4" end="4"/>
                                            </p:txEl>
                                          </p:spTgt>
                                        </p:tgtEl>
                                      </p:cBhvr>
                                    </p:animEffect>
                                  </p:childTnLst>
                                </p:cTn>
                              </p:par>
                            </p:childTnLst>
                          </p:cTn>
                        </p:par>
                        <p:par>
                          <p:cTn id="34" fill="hold">
                            <p:stCondLst>
                              <p:cond delay="5000"/>
                            </p:stCondLst>
                            <p:childTnLst>
                              <p:par>
                                <p:cTn id="35" presetID="55" presetClass="entr" presetSubtype="0" fill="hold" nodeType="afterEffect">
                                  <p:stCondLst>
                                    <p:cond delay="0"/>
                                  </p:stCondLst>
                                  <p:childTnLst>
                                    <p:set>
                                      <p:cBhvr>
                                        <p:cTn id="36" dur="1" fill="hold">
                                          <p:stCondLst>
                                            <p:cond delay="0"/>
                                          </p:stCondLst>
                                        </p:cTn>
                                        <p:tgtEl>
                                          <p:spTgt spid="2">
                                            <p:txEl>
                                              <p:pRg st="5" end="5"/>
                                            </p:txEl>
                                          </p:spTgt>
                                        </p:tgtEl>
                                        <p:attrNameLst>
                                          <p:attrName>style.visibility</p:attrName>
                                        </p:attrNameLst>
                                      </p:cBhvr>
                                      <p:to>
                                        <p:strVal val="visible"/>
                                      </p:to>
                                    </p:set>
                                    <p:anim calcmode="lin" valueType="num">
                                      <p:cBhvr>
                                        <p:cTn id="37" dur="1000" fill="hold"/>
                                        <p:tgtEl>
                                          <p:spTgt spid="2">
                                            <p:txEl>
                                              <p:pRg st="5" end="5"/>
                                            </p:txEl>
                                          </p:spTgt>
                                        </p:tgtEl>
                                        <p:attrNameLst>
                                          <p:attrName>ppt_w</p:attrName>
                                        </p:attrNameLst>
                                      </p:cBhvr>
                                      <p:tavLst>
                                        <p:tav tm="0">
                                          <p:val>
                                            <p:strVal val="#ppt_w*0.70"/>
                                          </p:val>
                                        </p:tav>
                                        <p:tav tm="100000">
                                          <p:val>
                                            <p:strVal val="#ppt_w"/>
                                          </p:val>
                                        </p:tav>
                                      </p:tavLst>
                                    </p:anim>
                                    <p:anim calcmode="lin" valueType="num">
                                      <p:cBhvr>
                                        <p:cTn id="38" dur="1000" fill="hold"/>
                                        <p:tgtEl>
                                          <p:spTgt spid="2">
                                            <p:txEl>
                                              <p:pRg st="5" end="5"/>
                                            </p:txEl>
                                          </p:spTgt>
                                        </p:tgtEl>
                                        <p:attrNameLst>
                                          <p:attrName>ppt_h</p:attrName>
                                        </p:attrNameLst>
                                      </p:cBhvr>
                                      <p:tavLst>
                                        <p:tav tm="0">
                                          <p:val>
                                            <p:strVal val="#ppt_h"/>
                                          </p:val>
                                        </p:tav>
                                        <p:tav tm="100000">
                                          <p:val>
                                            <p:strVal val="#ppt_h"/>
                                          </p:val>
                                        </p:tav>
                                      </p:tavLst>
                                    </p:anim>
                                    <p:animEffect transition="in" filter="fade">
                                      <p:cBhvr>
                                        <p:cTn id="39" dur="1000"/>
                                        <p:tgtEl>
                                          <p:spTgt spid="2">
                                            <p:txEl>
                                              <p:pRg st="5" end="5"/>
                                            </p:txEl>
                                          </p:spTgt>
                                        </p:tgtEl>
                                      </p:cBhvr>
                                    </p:animEffect>
                                  </p:childTnLst>
                                </p:cTn>
                              </p:par>
                            </p:childTnLst>
                          </p:cTn>
                        </p:par>
                        <p:par>
                          <p:cTn id="40" fill="hold">
                            <p:stCondLst>
                              <p:cond delay="6000"/>
                            </p:stCondLst>
                            <p:childTnLst>
                              <p:par>
                                <p:cTn id="41" presetID="55" presetClass="entr" presetSubtype="0" fill="hold" nodeType="afterEffect">
                                  <p:stCondLst>
                                    <p:cond delay="0"/>
                                  </p:stCondLst>
                                  <p:childTnLst>
                                    <p:set>
                                      <p:cBhvr>
                                        <p:cTn id="42" dur="1" fill="hold">
                                          <p:stCondLst>
                                            <p:cond delay="0"/>
                                          </p:stCondLst>
                                        </p:cTn>
                                        <p:tgtEl>
                                          <p:spTgt spid="2">
                                            <p:txEl>
                                              <p:pRg st="6" end="6"/>
                                            </p:txEl>
                                          </p:spTgt>
                                        </p:tgtEl>
                                        <p:attrNameLst>
                                          <p:attrName>style.visibility</p:attrName>
                                        </p:attrNameLst>
                                      </p:cBhvr>
                                      <p:to>
                                        <p:strVal val="visible"/>
                                      </p:to>
                                    </p:set>
                                    <p:anim calcmode="lin" valueType="num">
                                      <p:cBhvr>
                                        <p:cTn id="43" dur="1000" fill="hold"/>
                                        <p:tgtEl>
                                          <p:spTgt spid="2">
                                            <p:txEl>
                                              <p:pRg st="6" end="6"/>
                                            </p:txEl>
                                          </p:spTgt>
                                        </p:tgtEl>
                                        <p:attrNameLst>
                                          <p:attrName>ppt_w</p:attrName>
                                        </p:attrNameLst>
                                      </p:cBhvr>
                                      <p:tavLst>
                                        <p:tav tm="0">
                                          <p:val>
                                            <p:strVal val="#ppt_w*0.70"/>
                                          </p:val>
                                        </p:tav>
                                        <p:tav tm="100000">
                                          <p:val>
                                            <p:strVal val="#ppt_w"/>
                                          </p:val>
                                        </p:tav>
                                      </p:tavLst>
                                    </p:anim>
                                    <p:anim calcmode="lin" valueType="num">
                                      <p:cBhvr>
                                        <p:cTn id="44" dur="1000" fill="hold"/>
                                        <p:tgtEl>
                                          <p:spTgt spid="2">
                                            <p:txEl>
                                              <p:pRg st="6" end="6"/>
                                            </p:txEl>
                                          </p:spTgt>
                                        </p:tgtEl>
                                        <p:attrNameLst>
                                          <p:attrName>ppt_h</p:attrName>
                                        </p:attrNameLst>
                                      </p:cBhvr>
                                      <p:tavLst>
                                        <p:tav tm="0">
                                          <p:val>
                                            <p:strVal val="#ppt_h"/>
                                          </p:val>
                                        </p:tav>
                                        <p:tav tm="100000">
                                          <p:val>
                                            <p:strVal val="#ppt_h"/>
                                          </p:val>
                                        </p:tav>
                                      </p:tavLst>
                                    </p:anim>
                                    <p:animEffect transition="in" filter="fade">
                                      <p:cBhvr>
                                        <p:cTn id="45" dur="1000"/>
                                        <p:tgtEl>
                                          <p:spTgt spid="2">
                                            <p:txEl>
                                              <p:pRg st="6" end="6"/>
                                            </p:txEl>
                                          </p:spTgt>
                                        </p:tgtEl>
                                      </p:cBhvr>
                                    </p:animEffect>
                                  </p:childTnLst>
                                </p:cTn>
                              </p:par>
                            </p:childTnLst>
                          </p:cTn>
                        </p:par>
                        <p:par>
                          <p:cTn id="46" fill="hold">
                            <p:stCondLst>
                              <p:cond delay="7000"/>
                            </p:stCondLst>
                            <p:childTnLst>
                              <p:par>
                                <p:cTn id="47" presetID="55" presetClass="entr" presetSubtype="0" fill="hold" nodeType="afterEffect">
                                  <p:stCondLst>
                                    <p:cond delay="0"/>
                                  </p:stCondLst>
                                  <p:childTnLst>
                                    <p:set>
                                      <p:cBhvr>
                                        <p:cTn id="48" dur="1" fill="hold">
                                          <p:stCondLst>
                                            <p:cond delay="0"/>
                                          </p:stCondLst>
                                        </p:cTn>
                                        <p:tgtEl>
                                          <p:spTgt spid="2">
                                            <p:txEl>
                                              <p:pRg st="7" end="7"/>
                                            </p:txEl>
                                          </p:spTgt>
                                        </p:tgtEl>
                                        <p:attrNameLst>
                                          <p:attrName>style.visibility</p:attrName>
                                        </p:attrNameLst>
                                      </p:cBhvr>
                                      <p:to>
                                        <p:strVal val="visible"/>
                                      </p:to>
                                    </p:set>
                                    <p:anim calcmode="lin" valueType="num">
                                      <p:cBhvr>
                                        <p:cTn id="49" dur="1000" fill="hold"/>
                                        <p:tgtEl>
                                          <p:spTgt spid="2">
                                            <p:txEl>
                                              <p:pRg st="7" end="7"/>
                                            </p:txEl>
                                          </p:spTgt>
                                        </p:tgtEl>
                                        <p:attrNameLst>
                                          <p:attrName>ppt_w</p:attrName>
                                        </p:attrNameLst>
                                      </p:cBhvr>
                                      <p:tavLst>
                                        <p:tav tm="0">
                                          <p:val>
                                            <p:strVal val="#ppt_w*0.70"/>
                                          </p:val>
                                        </p:tav>
                                        <p:tav tm="100000">
                                          <p:val>
                                            <p:strVal val="#ppt_w"/>
                                          </p:val>
                                        </p:tav>
                                      </p:tavLst>
                                    </p:anim>
                                    <p:anim calcmode="lin" valueType="num">
                                      <p:cBhvr>
                                        <p:cTn id="50" dur="1000" fill="hold"/>
                                        <p:tgtEl>
                                          <p:spTgt spid="2">
                                            <p:txEl>
                                              <p:pRg st="7" end="7"/>
                                            </p:txEl>
                                          </p:spTgt>
                                        </p:tgtEl>
                                        <p:attrNameLst>
                                          <p:attrName>ppt_h</p:attrName>
                                        </p:attrNameLst>
                                      </p:cBhvr>
                                      <p:tavLst>
                                        <p:tav tm="0">
                                          <p:val>
                                            <p:strVal val="#ppt_h"/>
                                          </p:val>
                                        </p:tav>
                                        <p:tav tm="100000">
                                          <p:val>
                                            <p:strVal val="#ppt_h"/>
                                          </p:val>
                                        </p:tav>
                                      </p:tavLst>
                                    </p:anim>
                                    <p:animEffect transition="in" filter="fade">
                                      <p:cBhvr>
                                        <p:cTn id="51" dur="1000"/>
                                        <p:tgtEl>
                                          <p:spTgt spid="2">
                                            <p:txEl>
                                              <p:pRg st="7" end="7"/>
                                            </p:txEl>
                                          </p:spTgt>
                                        </p:tgtEl>
                                      </p:cBhvr>
                                    </p:animEffect>
                                  </p:childTnLst>
                                </p:cTn>
                              </p:par>
                            </p:childTnLst>
                          </p:cTn>
                        </p:par>
                        <p:par>
                          <p:cTn id="52" fill="hold">
                            <p:stCondLst>
                              <p:cond delay="8000"/>
                            </p:stCondLst>
                            <p:childTnLst>
                              <p:par>
                                <p:cTn id="53" presetID="55" presetClass="entr" presetSubtype="0" fill="hold" nodeType="afterEffect">
                                  <p:stCondLst>
                                    <p:cond delay="0"/>
                                  </p:stCondLst>
                                  <p:childTnLst>
                                    <p:set>
                                      <p:cBhvr>
                                        <p:cTn id="54" dur="1" fill="hold">
                                          <p:stCondLst>
                                            <p:cond delay="0"/>
                                          </p:stCondLst>
                                        </p:cTn>
                                        <p:tgtEl>
                                          <p:spTgt spid="2">
                                            <p:txEl>
                                              <p:pRg st="8" end="8"/>
                                            </p:txEl>
                                          </p:spTgt>
                                        </p:tgtEl>
                                        <p:attrNameLst>
                                          <p:attrName>style.visibility</p:attrName>
                                        </p:attrNameLst>
                                      </p:cBhvr>
                                      <p:to>
                                        <p:strVal val="visible"/>
                                      </p:to>
                                    </p:set>
                                    <p:anim calcmode="lin" valueType="num">
                                      <p:cBhvr>
                                        <p:cTn id="55" dur="1000" fill="hold"/>
                                        <p:tgtEl>
                                          <p:spTgt spid="2">
                                            <p:txEl>
                                              <p:pRg st="8" end="8"/>
                                            </p:txEl>
                                          </p:spTgt>
                                        </p:tgtEl>
                                        <p:attrNameLst>
                                          <p:attrName>ppt_w</p:attrName>
                                        </p:attrNameLst>
                                      </p:cBhvr>
                                      <p:tavLst>
                                        <p:tav tm="0">
                                          <p:val>
                                            <p:strVal val="#ppt_w*0.70"/>
                                          </p:val>
                                        </p:tav>
                                        <p:tav tm="100000">
                                          <p:val>
                                            <p:strVal val="#ppt_w"/>
                                          </p:val>
                                        </p:tav>
                                      </p:tavLst>
                                    </p:anim>
                                    <p:anim calcmode="lin" valueType="num">
                                      <p:cBhvr>
                                        <p:cTn id="56" dur="1000" fill="hold"/>
                                        <p:tgtEl>
                                          <p:spTgt spid="2">
                                            <p:txEl>
                                              <p:pRg st="8" end="8"/>
                                            </p:txEl>
                                          </p:spTgt>
                                        </p:tgtEl>
                                        <p:attrNameLst>
                                          <p:attrName>ppt_h</p:attrName>
                                        </p:attrNameLst>
                                      </p:cBhvr>
                                      <p:tavLst>
                                        <p:tav tm="0">
                                          <p:val>
                                            <p:strVal val="#ppt_h"/>
                                          </p:val>
                                        </p:tav>
                                        <p:tav tm="100000">
                                          <p:val>
                                            <p:strVal val="#ppt_h"/>
                                          </p:val>
                                        </p:tav>
                                      </p:tavLst>
                                    </p:anim>
                                    <p:animEffect transition="in" filter="fade">
                                      <p:cBhvr>
                                        <p:cTn id="57" dur="1000"/>
                                        <p:tgtEl>
                                          <p:spTgt spid="2">
                                            <p:txEl>
                                              <p:pRg st="8" end="8"/>
                                            </p:txEl>
                                          </p:spTgt>
                                        </p:tgtEl>
                                      </p:cBhvr>
                                    </p:animEffect>
                                  </p:childTnLst>
                                </p:cTn>
                              </p:par>
                            </p:childTnLst>
                          </p:cTn>
                        </p:par>
                        <p:par>
                          <p:cTn id="58" fill="hold">
                            <p:stCondLst>
                              <p:cond delay="9000"/>
                            </p:stCondLst>
                            <p:childTnLst>
                              <p:par>
                                <p:cTn id="59" presetID="55" presetClass="entr" presetSubtype="0" fill="hold" nodeType="afterEffect">
                                  <p:stCondLst>
                                    <p:cond delay="0"/>
                                  </p:stCondLst>
                                  <p:childTnLst>
                                    <p:set>
                                      <p:cBhvr>
                                        <p:cTn id="60" dur="1" fill="hold">
                                          <p:stCondLst>
                                            <p:cond delay="0"/>
                                          </p:stCondLst>
                                        </p:cTn>
                                        <p:tgtEl>
                                          <p:spTgt spid="2">
                                            <p:txEl>
                                              <p:pRg st="9" end="9"/>
                                            </p:txEl>
                                          </p:spTgt>
                                        </p:tgtEl>
                                        <p:attrNameLst>
                                          <p:attrName>style.visibility</p:attrName>
                                        </p:attrNameLst>
                                      </p:cBhvr>
                                      <p:to>
                                        <p:strVal val="visible"/>
                                      </p:to>
                                    </p:set>
                                    <p:anim calcmode="lin" valueType="num">
                                      <p:cBhvr>
                                        <p:cTn id="61" dur="1000" fill="hold"/>
                                        <p:tgtEl>
                                          <p:spTgt spid="2">
                                            <p:txEl>
                                              <p:pRg st="9" end="9"/>
                                            </p:txEl>
                                          </p:spTgt>
                                        </p:tgtEl>
                                        <p:attrNameLst>
                                          <p:attrName>ppt_w</p:attrName>
                                        </p:attrNameLst>
                                      </p:cBhvr>
                                      <p:tavLst>
                                        <p:tav tm="0">
                                          <p:val>
                                            <p:strVal val="#ppt_w*0.70"/>
                                          </p:val>
                                        </p:tav>
                                        <p:tav tm="100000">
                                          <p:val>
                                            <p:strVal val="#ppt_w"/>
                                          </p:val>
                                        </p:tav>
                                      </p:tavLst>
                                    </p:anim>
                                    <p:anim calcmode="lin" valueType="num">
                                      <p:cBhvr>
                                        <p:cTn id="62" dur="1000" fill="hold"/>
                                        <p:tgtEl>
                                          <p:spTgt spid="2">
                                            <p:txEl>
                                              <p:pRg st="9" end="9"/>
                                            </p:txEl>
                                          </p:spTgt>
                                        </p:tgtEl>
                                        <p:attrNameLst>
                                          <p:attrName>ppt_h</p:attrName>
                                        </p:attrNameLst>
                                      </p:cBhvr>
                                      <p:tavLst>
                                        <p:tav tm="0">
                                          <p:val>
                                            <p:strVal val="#ppt_h"/>
                                          </p:val>
                                        </p:tav>
                                        <p:tav tm="100000">
                                          <p:val>
                                            <p:strVal val="#ppt_h"/>
                                          </p:val>
                                        </p:tav>
                                      </p:tavLst>
                                    </p:anim>
                                    <p:animEffect transition="in" filter="fade">
                                      <p:cBhvr>
                                        <p:cTn id="63" dur="1000"/>
                                        <p:tgtEl>
                                          <p:spTgt spid="2">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1798481.jpg"/>
          <p:cNvPicPr>
            <a:picLocks noChangeAspect="1"/>
          </p:cNvPicPr>
          <p:nvPr/>
        </p:nvPicPr>
        <p:blipFill>
          <a:blip r:embed="rId2" cstate="print"/>
          <a:stretch>
            <a:fillRect/>
          </a:stretch>
        </p:blipFill>
        <p:spPr>
          <a:xfrm>
            <a:off x="0" y="0"/>
            <a:ext cx="9144000" cy="6858000"/>
          </a:xfrm>
          <a:prstGeom prst="rect">
            <a:avLst/>
          </a:prstGeom>
        </p:spPr>
      </p:pic>
      <p:sp>
        <p:nvSpPr>
          <p:cNvPr id="3" name="Rectangle 4"/>
          <p:cNvSpPr txBox="1">
            <a:spLocks noChangeArrowheads="1"/>
          </p:cNvSpPr>
          <p:nvPr/>
        </p:nvSpPr>
        <p:spPr bwMode="auto">
          <a:xfrm>
            <a:off x="381000" y="0"/>
            <a:ext cx="8229600" cy="3284537"/>
          </a:xfrm>
          <a:prstGeom prst="rect">
            <a:avLst/>
          </a:prstGeom>
          <a:noFill/>
          <a:ln>
            <a:miter lim="800000"/>
            <a:headEnd/>
            <a:tailEnd/>
          </a:ln>
        </p:spPr>
        <p:txBody>
          <a:bodyPr vert="horz" lIns="91440" tIns="45720" rIns="91440" bIns="45720" rtlCol="0" anchor="ctr">
            <a:normAutofit/>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fa-IR" sz="6000" b="1" i="0" u="none" strike="noStrike" kern="1200" cap="none" spc="0" normalizeH="0" baseline="0" noProof="0" dirty="0" smtClean="0">
                <a:ln>
                  <a:noFill/>
                </a:ln>
                <a:effectLst/>
                <a:uLnTx/>
                <a:uFillTx/>
                <a:latin typeface="+mj-lt"/>
                <a:ea typeface="+mj-ea"/>
              </a:rPr>
              <a:t>نحوه تعیین ارزش گمرکی کالا </a:t>
            </a:r>
            <a:endParaRPr kumimoji="0" lang="en-US" sz="7200" b="0" i="0" u="none" strike="noStrike" kern="1200" cap="none" spc="0" normalizeH="0" baseline="0" noProof="0" dirty="0" smtClean="0">
              <a:ln>
                <a:noFill/>
              </a:ln>
              <a:effectLst/>
              <a:uLnTx/>
              <a:uFillTx/>
              <a:latin typeface="+mj-lt"/>
              <a:ea typeface="+mj-ea"/>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anim calcmode="lin" valueType="num">
                                      <p:cBhvr>
                                        <p:cTn id="8" dur="2000" fill="hold"/>
                                        <p:tgtEl>
                                          <p:spTgt spid="3"/>
                                        </p:tgtEl>
                                        <p:attrNameLst>
                                          <p:attrName>style.rotation</p:attrName>
                                        </p:attrNameLst>
                                      </p:cBhvr>
                                      <p:tavLst>
                                        <p:tav tm="0">
                                          <p:val>
                                            <p:fltVal val="720"/>
                                          </p:val>
                                        </p:tav>
                                        <p:tav tm="100000">
                                          <p:val>
                                            <p:fltVal val="0"/>
                                          </p:val>
                                        </p:tav>
                                      </p:tavLst>
                                    </p:anim>
                                    <p:anim calcmode="lin" valueType="num">
                                      <p:cBhvr>
                                        <p:cTn id="9" dur="2000" fill="hold"/>
                                        <p:tgtEl>
                                          <p:spTgt spid="3"/>
                                        </p:tgtEl>
                                        <p:attrNameLst>
                                          <p:attrName>ppt_h</p:attrName>
                                        </p:attrNameLst>
                                      </p:cBhvr>
                                      <p:tavLst>
                                        <p:tav tm="0">
                                          <p:val>
                                            <p:fltVal val="0"/>
                                          </p:val>
                                        </p:tav>
                                        <p:tav tm="100000">
                                          <p:val>
                                            <p:strVal val="#ppt_h"/>
                                          </p:val>
                                        </p:tav>
                                      </p:tavLst>
                                    </p:anim>
                                    <p:anim calcmode="lin" valueType="num">
                                      <p:cBhvr>
                                        <p:cTn id="10" dur="2000" fill="hold"/>
                                        <p:tgtEl>
                                          <p:spTgt spid="3"/>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bwMode="auto">
          <a:xfrm>
            <a:off x="1143000" y="1905000"/>
            <a:ext cx="6886575" cy="4010025"/>
          </a:xfrm>
          <a:prstGeom prst="rect">
            <a:avLst/>
          </a:prstGeom>
          <a:noFill/>
          <a:ln>
            <a:miter lim="800000"/>
            <a:headEnd/>
            <a:tailEnd/>
          </a:ln>
        </p:spPr>
        <p:txBody>
          <a:bodyPr vert="horz" lIns="91440" tIns="45720" rIns="91440" bIns="45720" rtlCol="0" anchor="t">
            <a:normAutofit/>
          </a:bodyPr>
          <a:lstStyle/>
          <a:p>
            <a:pPr marL="274320" marR="0" lvl="0" indent="-274320" algn="r" defTabSz="914400" rtl="1" eaLnBrk="1" fontAlgn="auto" latinLnBrk="0" hangingPunct="1">
              <a:lnSpc>
                <a:spcPct val="150000"/>
              </a:lnSpc>
              <a:spcBef>
                <a:spcPct val="20000"/>
              </a:spcBef>
              <a:spcAft>
                <a:spcPct val="50000"/>
              </a:spcAft>
              <a:buClr>
                <a:schemeClr val="tx1"/>
              </a:buClr>
              <a:buSzPct val="85000"/>
              <a:buFontTx/>
              <a:buNone/>
              <a:tabLst/>
              <a:defRPr/>
            </a:pPr>
            <a:r>
              <a:rPr kumimoji="0" lang="fa-IR" sz="2000" b="0" i="0" u="none" strike="noStrike" kern="1200" cap="none" spc="0" normalizeH="0" baseline="0" noProof="0" dirty="0" smtClean="0">
                <a:ln>
                  <a:noFill/>
                </a:ln>
                <a:solidFill>
                  <a:schemeClr val="tx1"/>
                </a:solidFill>
                <a:effectLst/>
                <a:uLnTx/>
                <a:uFillTx/>
                <a:latin typeface="+mn-lt"/>
                <a:ea typeface="+mn-ea"/>
              </a:rPr>
              <a:t>وجوهی است که گمرک از واردات کالا بنا بر تصویب دولت  اخذ می کند . نرخ سود بازرگانی متغیر است و بستگی به نوع کالا و سیاست های دولت دارد.</a:t>
            </a:r>
          </a:p>
          <a:p>
            <a:pPr marL="274320" marR="0" lvl="0" indent="-274320" algn="r" defTabSz="914400" rtl="1" eaLnBrk="1" fontAlgn="auto" latinLnBrk="0" hangingPunct="1">
              <a:lnSpc>
                <a:spcPct val="150000"/>
              </a:lnSpc>
              <a:spcBef>
                <a:spcPct val="20000"/>
              </a:spcBef>
              <a:spcAft>
                <a:spcPct val="50000"/>
              </a:spcAft>
              <a:buClr>
                <a:schemeClr val="tx1"/>
              </a:buClr>
              <a:buSzPct val="85000"/>
              <a:buFontTx/>
              <a:buNone/>
              <a:tabLst/>
              <a:defRPr/>
            </a:pPr>
            <a:r>
              <a:rPr kumimoji="0" lang="fa-IR" sz="2000" b="1" i="0" u="none" strike="noStrike" kern="1200" cap="none" spc="0" normalizeH="0" baseline="0" noProof="0" dirty="0" smtClean="0">
                <a:ln>
                  <a:noFill/>
                </a:ln>
                <a:solidFill>
                  <a:schemeClr val="tx1"/>
                </a:solidFill>
                <a:effectLst/>
                <a:uLnTx/>
                <a:uFillTx/>
                <a:latin typeface="+mn-lt"/>
                <a:ea typeface="+mn-ea"/>
              </a:rPr>
              <a:t>نکته :</a:t>
            </a:r>
          </a:p>
          <a:p>
            <a:pPr marL="274320" marR="0" lvl="0" indent="-274320" algn="r" defTabSz="914400" rtl="1" eaLnBrk="1" fontAlgn="auto" latinLnBrk="0" hangingPunct="1">
              <a:lnSpc>
                <a:spcPct val="150000"/>
              </a:lnSpc>
              <a:spcBef>
                <a:spcPct val="20000"/>
              </a:spcBef>
              <a:spcAft>
                <a:spcPct val="50000"/>
              </a:spcAft>
              <a:buClr>
                <a:schemeClr val="tx1"/>
              </a:buClr>
              <a:buSzPct val="85000"/>
              <a:buFontTx/>
              <a:buNone/>
              <a:tabLst/>
              <a:defRPr/>
            </a:pPr>
            <a:r>
              <a:rPr kumimoji="0" lang="fa-IR" sz="2000" b="0" i="0" u="none" strike="noStrike" kern="1200" cap="none" spc="0" normalizeH="0" baseline="0" noProof="0" dirty="0" smtClean="0">
                <a:ln>
                  <a:noFill/>
                </a:ln>
                <a:solidFill>
                  <a:schemeClr val="tx1"/>
                </a:solidFill>
                <a:effectLst/>
                <a:uLnTx/>
                <a:uFillTx/>
                <a:latin typeface="+mn-lt"/>
                <a:ea typeface="+mn-ea"/>
              </a:rPr>
              <a:t>دولت می تواند سود بازرگانی هر یک از کالاها را با توجه به سیاست های خود هر زمان که لازم بداند اضافه نموده یا کم کند .</a:t>
            </a:r>
          </a:p>
        </p:txBody>
      </p:sp>
      <p:sp>
        <p:nvSpPr>
          <p:cNvPr id="3" name="Rectangle 4"/>
          <p:cNvSpPr txBox="1">
            <a:spLocks noChangeArrowheads="1"/>
          </p:cNvSpPr>
          <p:nvPr/>
        </p:nvSpPr>
        <p:spPr bwMode="auto">
          <a:xfrm>
            <a:off x="684213" y="571500"/>
            <a:ext cx="7621587" cy="1333500"/>
          </a:xfrm>
          <a:prstGeom prst="rect">
            <a:avLst/>
          </a:prstGeom>
          <a:noFill/>
          <a:ln>
            <a:miter lim="800000"/>
            <a:headEnd/>
            <a:tailEnd/>
          </a:ln>
        </p:spPr>
        <p:txBody>
          <a:bodyPr vert="horz" lIns="91440" tIns="45720" rIns="91440" bIns="45720" rtlCol="0" anchor="ctr">
            <a:normAutofit/>
          </a:bodyPr>
          <a:lstStyle/>
          <a:p>
            <a:pPr marL="0" marR="0" lvl="0" indent="0" algn="r" defTabSz="914400" rtl="1" eaLnBrk="1" fontAlgn="auto" latinLnBrk="0" hangingPunct="1">
              <a:lnSpc>
                <a:spcPct val="100000"/>
              </a:lnSpc>
              <a:spcBef>
                <a:spcPct val="0"/>
              </a:spcBef>
              <a:spcAft>
                <a:spcPts val="0"/>
              </a:spcAft>
              <a:buClrTx/>
              <a:buSzTx/>
              <a:buFontTx/>
              <a:buNone/>
              <a:tabLst/>
              <a:defRPr/>
            </a:pPr>
            <a:endParaRPr kumimoji="0" lang="en-US" sz="4400" b="0" i="0" u="none" strike="noStrike" kern="1200" cap="none" spc="0" normalizeH="0" baseline="0" noProof="0" dirty="0" smtClean="0">
              <a:ln>
                <a:noFill/>
              </a:ln>
              <a:solidFill>
                <a:schemeClr val="tx1"/>
              </a:solidFill>
              <a:effectLst/>
              <a:uLnTx/>
              <a:uFillTx/>
              <a:latin typeface="+mj-lt"/>
              <a:ea typeface="+mj-ea"/>
              <a:cs typeface="+mj-cs"/>
            </a:endParaRPr>
          </a:p>
        </p:txBody>
      </p:sp>
      <p:sp>
        <p:nvSpPr>
          <p:cNvPr id="5" name="Horizontal Scroll 4"/>
          <p:cNvSpPr/>
          <p:nvPr/>
        </p:nvSpPr>
        <p:spPr>
          <a:xfrm>
            <a:off x="3200400" y="685800"/>
            <a:ext cx="4953000" cy="685800"/>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rtl="1">
              <a:spcBef>
                <a:spcPct val="0"/>
              </a:spcBef>
              <a:defRPr/>
            </a:pPr>
            <a:r>
              <a:rPr lang="fa-IR" sz="2400" b="1" dirty="0" smtClean="0">
                <a:solidFill>
                  <a:srgbClr val="002060"/>
                </a:solidFill>
              </a:rPr>
              <a:t>سود بازرگانی </a:t>
            </a:r>
            <a:r>
              <a:rPr lang="en-US" sz="2400" b="1" dirty="0" smtClean="0">
                <a:solidFill>
                  <a:srgbClr val="002060"/>
                </a:solidFill>
              </a:rPr>
              <a:t>(Customs benefit taxes)</a:t>
            </a:r>
            <a:endParaRPr lang="en-US" sz="3200" dirty="0" smtClean="0">
              <a:solidFill>
                <a:srgbClr val="002060"/>
              </a:solidFill>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1000" fill="hold"/>
                                        <p:tgtEl>
                                          <p:spTgt spid="2">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2">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2">
                                            <p:txEl>
                                              <p:pRg st="0" end="0"/>
                                            </p:txEl>
                                          </p:spTgt>
                                        </p:tgtEl>
                                      </p:cBhvr>
                                    </p:animEffect>
                                  </p:childTnLst>
                                </p:cTn>
                              </p:par>
                            </p:childTnLst>
                          </p:cTn>
                        </p:par>
                        <p:par>
                          <p:cTn id="10" fill="hold">
                            <p:stCondLst>
                              <p:cond delay="1000"/>
                            </p:stCondLst>
                            <p:childTnLst>
                              <p:par>
                                <p:cTn id="11" presetID="55" presetClass="entr" presetSubtype="0" fill="hold" nodeType="after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p:cTn id="13" dur="1000" fill="hold"/>
                                        <p:tgtEl>
                                          <p:spTgt spid="2">
                                            <p:txEl>
                                              <p:pRg st="1" end="1"/>
                                            </p:txEl>
                                          </p:spTgt>
                                        </p:tgtEl>
                                        <p:attrNameLst>
                                          <p:attrName>ppt_w</p:attrName>
                                        </p:attrNameLst>
                                      </p:cBhvr>
                                      <p:tavLst>
                                        <p:tav tm="0">
                                          <p:val>
                                            <p:strVal val="#ppt_w*0.70"/>
                                          </p:val>
                                        </p:tav>
                                        <p:tav tm="100000">
                                          <p:val>
                                            <p:strVal val="#ppt_w"/>
                                          </p:val>
                                        </p:tav>
                                      </p:tavLst>
                                    </p:anim>
                                    <p:anim calcmode="lin" valueType="num">
                                      <p:cBhvr>
                                        <p:cTn id="14" dur="1000" fill="hold"/>
                                        <p:tgtEl>
                                          <p:spTgt spid="2">
                                            <p:txEl>
                                              <p:pRg st="1" end="1"/>
                                            </p:txEl>
                                          </p:spTgt>
                                        </p:tgtEl>
                                        <p:attrNameLst>
                                          <p:attrName>ppt_h</p:attrName>
                                        </p:attrNameLst>
                                      </p:cBhvr>
                                      <p:tavLst>
                                        <p:tav tm="0">
                                          <p:val>
                                            <p:strVal val="#ppt_h"/>
                                          </p:val>
                                        </p:tav>
                                        <p:tav tm="100000">
                                          <p:val>
                                            <p:strVal val="#ppt_h"/>
                                          </p:val>
                                        </p:tav>
                                      </p:tavLst>
                                    </p:anim>
                                    <p:animEffect transition="in" filter="fade">
                                      <p:cBhvr>
                                        <p:cTn id="15" dur="1000"/>
                                        <p:tgtEl>
                                          <p:spTgt spid="2">
                                            <p:txEl>
                                              <p:pRg st="1" end="1"/>
                                            </p:txEl>
                                          </p:spTgt>
                                        </p:tgtEl>
                                      </p:cBhvr>
                                    </p:animEffect>
                                  </p:childTnLst>
                                </p:cTn>
                              </p:par>
                            </p:childTnLst>
                          </p:cTn>
                        </p:par>
                        <p:par>
                          <p:cTn id="16" fill="hold">
                            <p:stCondLst>
                              <p:cond delay="2000"/>
                            </p:stCondLst>
                            <p:childTnLst>
                              <p:par>
                                <p:cTn id="17" presetID="55" presetClass="entr" presetSubtype="0" fill="hold" nodeType="after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p:cTn id="19" dur="1000" fill="hold"/>
                                        <p:tgtEl>
                                          <p:spTgt spid="2">
                                            <p:txEl>
                                              <p:pRg st="2" end="2"/>
                                            </p:txEl>
                                          </p:spTgt>
                                        </p:tgtEl>
                                        <p:attrNameLst>
                                          <p:attrName>ppt_w</p:attrName>
                                        </p:attrNameLst>
                                      </p:cBhvr>
                                      <p:tavLst>
                                        <p:tav tm="0">
                                          <p:val>
                                            <p:strVal val="#ppt_w*0.70"/>
                                          </p:val>
                                        </p:tav>
                                        <p:tav tm="100000">
                                          <p:val>
                                            <p:strVal val="#ppt_w"/>
                                          </p:val>
                                        </p:tav>
                                      </p:tavLst>
                                    </p:anim>
                                    <p:anim calcmode="lin" valueType="num">
                                      <p:cBhvr>
                                        <p:cTn id="20" dur="1000" fill="hold"/>
                                        <p:tgtEl>
                                          <p:spTgt spid="2">
                                            <p:txEl>
                                              <p:pRg st="2" end="2"/>
                                            </p:txEl>
                                          </p:spTgt>
                                        </p:tgtEl>
                                        <p:attrNameLst>
                                          <p:attrName>ppt_h</p:attrName>
                                        </p:attrNameLst>
                                      </p:cBhvr>
                                      <p:tavLst>
                                        <p:tav tm="0">
                                          <p:val>
                                            <p:strVal val="#ppt_h"/>
                                          </p:val>
                                        </p:tav>
                                        <p:tav tm="100000">
                                          <p:val>
                                            <p:strVal val="#ppt_h"/>
                                          </p:val>
                                        </p:tav>
                                      </p:tavLst>
                                    </p:anim>
                                    <p:animEffect transition="in" filter="fade">
                                      <p:cBhvr>
                                        <p:cTn id="21" dur="1000"/>
                                        <p:tgtEl>
                                          <p:spTgt spid="2">
                                            <p:txEl>
                                              <p:pRg st="2" end="2"/>
                                            </p:txEl>
                                          </p:spTgt>
                                        </p:tgtEl>
                                      </p:cBhvr>
                                    </p:animEffect>
                                  </p:childTnLst>
                                </p:cTn>
                              </p:par>
                            </p:childTnLst>
                          </p:cTn>
                        </p:par>
                        <p:par>
                          <p:cTn id="22" fill="hold">
                            <p:stCondLst>
                              <p:cond delay="3000"/>
                            </p:stCondLst>
                            <p:childTnLst>
                              <p:par>
                                <p:cTn id="23" presetID="35" presetClass="entr" presetSubtype="0"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2000"/>
                                        <p:tgtEl>
                                          <p:spTgt spid="3"/>
                                        </p:tgtEl>
                                      </p:cBhvr>
                                    </p:animEffect>
                                    <p:anim calcmode="lin" valueType="num">
                                      <p:cBhvr>
                                        <p:cTn id="26" dur="2000" fill="hold"/>
                                        <p:tgtEl>
                                          <p:spTgt spid="3"/>
                                        </p:tgtEl>
                                        <p:attrNameLst>
                                          <p:attrName>style.rotation</p:attrName>
                                        </p:attrNameLst>
                                      </p:cBhvr>
                                      <p:tavLst>
                                        <p:tav tm="0">
                                          <p:val>
                                            <p:fltVal val="720"/>
                                          </p:val>
                                        </p:tav>
                                        <p:tav tm="100000">
                                          <p:val>
                                            <p:fltVal val="0"/>
                                          </p:val>
                                        </p:tav>
                                      </p:tavLst>
                                    </p:anim>
                                    <p:anim calcmode="lin" valueType="num">
                                      <p:cBhvr>
                                        <p:cTn id="27" dur="2000" fill="hold"/>
                                        <p:tgtEl>
                                          <p:spTgt spid="3"/>
                                        </p:tgtEl>
                                        <p:attrNameLst>
                                          <p:attrName>ppt_h</p:attrName>
                                        </p:attrNameLst>
                                      </p:cBhvr>
                                      <p:tavLst>
                                        <p:tav tm="0">
                                          <p:val>
                                            <p:fltVal val="0"/>
                                          </p:val>
                                        </p:tav>
                                        <p:tav tm="100000">
                                          <p:val>
                                            <p:strVal val="#ppt_h"/>
                                          </p:val>
                                        </p:tav>
                                      </p:tavLst>
                                    </p:anim>
                                    <p:anim calcmode="lin" valueType="num">
                                      <p:cBhvr>
                                        <p:cTn id="28" dur="2000" fill="hold"/>
                                        <p:tgtEl>
                                          <p:spTgt spid="3"/>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txBox="1">
            <a:spLocks noChangeArrowheads="1"/>
          </p:cNvSpPr>
          <p:nvPr/>
        </p:nvSpPr>
        <p:spPr bwMode="auto">
          <a:xfrm>
            <a:off x="1143000" y="990600"/>
            <a:ext cx="6840537" cy="1728787"/>
          </a:xfrm>
          <a:prstGeom prst="rect">
            <a:avLst/>
          </a:prstGeom>
          <a:noFill/>
          <a:ln>
            <a:miter lim="800000"/>
            <a:headEnd/>
            <a:tailEnd/>
          </a:ln>
        </p:spPr>
        <p:txBody>
          <a:bodyPr vert="horz" lIns="91440" tIns="45720" rIns="91440" bIns="45720" rtlCol="0" anchor="ctr">
            <a:normAutofit/>
          </a:bodyPr>
          <a:lstStyle/>
          <a:p>
            <a:pPr marL="0" marR="0" lvl="0" indent="0" algn="r" defTabSz="914400" rtl="1" eaLnBrk="1" fontAlgn="auto" latinLnBrk="0" hangingPunct="1">
              <a:lnSpc>
                <a:spcPct val="100000"/>
              </a:lnSpc>
              <a:spcBef>
                <a:spcPct val="0"/>
              </a:spcBef>
              <a:spcAft>
                <a:spcPts val="0"/>
              </a:spcAft>
              <a:buClrTx/>
              <a:buSzTx/>
              <a:buFontTx/>
              <a:buNone/>
              <a:tabLst/>
              <a:defRPr/>
            </a:pPr>
            <a:endParaRPr kumimoji="0" lang="en-US" sz="4400" b="0" i="0" u="none" strike="noStrike" kern="1200" cap="none" spc="0" normalizeH="0" baseline="0" noProof="0" dirty="0" smtClean="0">
              <a:ln>
                <a:noFill/>
              </a:ln>
              <a:solidFill>
                <a:schemeClr val="tx1"/>
              </a:solidFill>
              <a:effectLst/>
              <a:uLnTx/>
              <a:uFillTx/>
              <a:latin typeface="+mj-lt"/>
              <a:ea typeface="+mj-ea"/>
              <a:cs typeface="+mj-cs"/>
            </a:endParaRPr>
          </a:p>
        </p:txBody>
      </p:sp>
      <p:sp>
        <p:nvSpPr>
          <p:cNvPr id="3" name="Rectangle 3"/>
          <p:cNvSpPr txBox="1">
            <a:spLocks noChangeArrowheads="1"/>
          </p:cNvSpPr>
          <p:nvPr/>
        </p:nvSpPr>
        <p:spPr bwMode="auto">
          <a:xfrm>
            <a:off x="1752600" y="1524001"/>
            <a:ext cx="6400800" cy="914400"/>
          </a:xfrm>
          <a:prstGeom prst="rect">
            <a:avLst/>
          </a:prstGeom>
          <a:noFill/>
          <a:ln>
            <a:miter lim="800000"/>
            <a:headEnd/>
            <a:tailEnd/>
          </a:ln>
        </p:spPr>
        <p:txBody>
          <a:bodyPr vert="horz" lIns="91440" tIns="45720" rIns="91440" bIns="45720" rtlCol="0" anchor="t">
            <a:normAutofit/>
          </a:bodyPr>
          <a:lstStyle/>
          <a:p>
            <a:pPr marL="274320" marR="0" lvl="0" indent="-274320" algn="r" defTabSz="914400" rtl="1" eaLnBrk="1" fontAlgn="auto" latinLnBrk="0" hangingPunct="1">
              <a:lnSpc>
                <a:spcPct val="100000"/>
              </a:lnSpc>
              <a:spcBef>
                <a:spcPct val="20000"/>
              </a:spcBef>
              <a:spcAft>
                <a:spcPct val="50000"/>
              </a:spcAft>
              <a:buClr>
                <a:schemeClr val="tx1"/>
              </a:buClr>
              <a:buSzPct val="85000"/>
              <a:buFontTx/>
              <a:buNone/>
              <a:tabLst/>
              <a:defRPr/>
            </a:pPr>
            <a:r>
              <a:rPr kumimoji="0" lang="fa-IR" sz="2400" b="0" i="0" u="none" strike="noStrike" kern="1200" cap="none" spc="0" normalizeH="0" baseline="0" noProof="0" dirty="0" smtClean="0">
                <a:ln>
                  <a:noFill/>
                </a:ln>
                <a:solidFill>
                  <a:schemeClr val="tx1"/>
                </a:solidFill>
                <a:effectLst/>
                <a:uLnTx/>
                <a:uFillTx/>
                <a:latin typeface="+mn-lt"/>
                <a:ea typeface="+mn-ea"/>
              </a:rPr>
              <a:t>کل مطلوبیت حاصل از یک شیء را ارزش گویند. </a:t>
            </a:r>
          </a:p>
        </p:txBody>
      </p:sp>
      <p:sp>
        <p:nvSpPr>
          <p:cNvPr id="4" name="Horizontal Scroll 3"/>
          <p:cNvSpPr/>
          <p:nvPr/>
        </p:nvSpPr>
        <p:spPr>
          <a:xfrm>
            <a:off x="5181600" y="685800"/>
            <a:ext cx="2971800" cy="685800"/>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rtl="1">
              <a:spcBef>
                <a:spcPct val="0"/>
              </a:spcBef>
              <a:defRPr/>
            </a:pPr>
            <a:r>
              <a:rPr lang="fa-IR" sz="2400" b="1" dirty="0" smtClean="0">
                <a:solidFill>
                  <a:srgbClr val="002060"/>
                </a:solidFill>
              </a:rPr>
              <a:t>تعریف ارزش </a:t>
            </a:r>
            <a:r>
              <a:rPr lang="en-US" sz="2400" b="1" dirty="0" smtClean="0">
                <a:solidFill>
                  <a:srgbClr val="002060"/>
                </a:solidFill>
              </a:rPr>
              <a:t>(Value)</a:t>
            </a:r>
            <a:r>
              <a:rPr lang="fa-IR" sz="2400" b="1" dirty="0" smtClean="0">
                <a:solidFill>
                  <a:srgbClr val="002060"/>
                </a:solidFill>
              </a:rPr>
              <a:t> </a:t>
            </a:r>
            <a:endParaRPr lang="en-US" sz="3200" dirty="0" smtClean="0">
              <a:solidFill>
                <a:srgbClr val="002060"/>
              </a:solidFill>
            </a:endParaRPr>
          </a:p>
        </p:txBody>
      </p:sp>
      <p:pic>
        <p:nvPicPr>
          <p:cNvPr id="6" name="Picture 5" descr="ارزش-گمرکی.1.94.11.14.jpg"/>
          <p:cNvPicPr>
            <a:picLocks noChangeAspect="1"/>
          </p:cNvPicPr>
          <p:nvPr/>
        </p:nvPicPr>
        <p:blipFill>
          <a:blip r:embed="rId2" cstate="print"/>
          <a:stretch>
            <a:fillRect/>
          </a:stretch>
        </p:blipFill>
        <p:spPr>
          <a:xfrm>
            <a:off x="1066800" y="2819400"/>
            <a:ext cx="3915156" cy="2971800"/>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style.rotation</p:attrName>
                                        </p:attrNameLst>
                                      </p:cBhvr>
                                      <p:tavLst>
                                        <p:tav tm="0">
                                          <p:val>
                                            <p:fltVal val="720"/>
                                          </p:val>
                                        </p:tav>
                                        <p:tav tm="100000">
                                          <p:val>
                                            <p:fltVal val="0"/>
                                          </p:val>
                                        </p:tav>
                                      </p:tavLst>
                                    </p:anim>
                                    <p:anim calcmode="lin" valueType="num">
                                      <p:cBhvr>
                                        <p:cTn id="9" dur="2000" fill="hold"/>
                                        <p:tgtEl>
                                          <p:spTgt spid="2"/>
                                        </p:tgtEl>
                                        <p:attrNameLst>
                                          <p:attrName>ppt_h</p:attrName>
                                        </p:attrNameLst>
                                      </p:cBhvr>
                                      <p:tavLst>
                                        <p:tav tm="0">
                                          <p:val>
                                            <p:fltVal val="0"/>
                                          </p:val>
                                        </p:tav>
                                        <p:tav tm="100000">
                                          <p:val>
                                            <p:strVal val="#ppt_h"/>
                                          </p:val>
                                        </p:tav>
                                      </p:tavLst>
                                    </p:anim>
                                    <p:anim calcmode="lin" valueType="num">
                                      <p:cBhvr>
                                        <p:cTn id="10" dur="2000" fill="hold"/>
                                        <p:tgtEl>
                                          <p:spTgt spid="2"/>
                                        </p:tgtEl>
                                        <p:attrNameLst>
                                          <p:attrName>ppt_w</p:attrName>
                                        </p:attrNameLst>
                                      </p:cBhvr>
                                      <p:tavLst>
                                        <p:tav tm="0">
                                          <p:val>
                                            <p:fltVal val="0"/>
                                          </p:val>
                                        </p:tav>
                                        <p:tav tm="100000">
                                          <p:val>
                                            <p:strVal val="#ppt_w"/>
                                          </p:val>
                                        </p:tav>
                                      </p:tavLst>
                                    </p:anim>
                                  </p:childTnLst>
                                </p:cTn>
                              </p:par>
                            </p:childTnLst>
                          </p:cTn>
                        </p:par>
                        <p:par>
                          <p:cTn id="11" fill="hold">
                            <p:stCondLst>
                              <p:cond delay="2000"/>
                            </p:stCondLst>
                            <p:childTnLst>
                              <p:par>
                                <p:cTn id="12" presetID="55" presetClass="entr" presetSubtype="0" fill="hold" nodeType="after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p:cTn id="14"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15"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16"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bwMode="auto">
          <a:xfrm>
            <a:off x="990600" y="1295400"/>
            <a:ext cx="7239000" cy="480060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274320" marR="0" lvl="0" indent="-274320" algn="r" defTabSz="914400" rtl="1" eaLnBrk="1" fontAlgn="auto" latinLnBrk="0" hangingPunct="1">
              <a:lnSpc>
                <a:spcPct val="150000"/>
              </a:lnSpc>
              <a:spcBef>
                <a:spcPct val="20000"/>
              </a:spcBef>
              <a:spcAft>
                <a:spcPts val="0"/>
              </a:spcAft>
              <a:buClr>
                <a:schemeClr val="accent2"/>
              </a:buClr>
              <a:buSzPct val="85000"/>
              <a:buFontTx/>
              <a:buNone/>
              <a:tabLst/>
              <a:defRPr/>
            </a:pPr>
            <a:r>
              <a:rPr kumimoji="0" lang="fa-IR" sz="2000" b="0" i="0" u="none" strike="noStrike" kern="1200" cap="none" spc="0" normalizeH="0" baseline="0" noProof="0" dirty="0" smtClean="0">
                <a:ln>
                  <a:noFill/>
                </a:ln>
                <a:solidFill>
                  <a:schemeClr val="tx1"/>
                </a:solidFill>
                <a:effectLst/>
                <a:uLnTx/>
                <a:uFillTx/>
                <a:latin typeface="+mn-lt"/>
                <a:ea typeface="+mn-ea"/>
              </a:rPr>
              <a:t>در ماده 10 قانون امور گمرکی ارزش کالاهای ورود در گمرک به شرح زیر تعریف شده است :</a:t>
            </a:r>
          </a:p>
          <a:p>
            <a:pPr marL="274320" marR="0" lvl="0" indent="-274320" algn="r" defTabSz="914400" rtl="1" eaLnBrk="1" fontAlgn="auto" latinLnBrk="0" hangingPunct="1">
              <a:lnSpc>
                <a:spcPct val="150000"/>
              </a:lnSpc>
              <a:spcBef>
                <a:spcPct val="20000"/>
              </a:spcBef>
              <a:spcAft>
                <a:spcPts val="0"/>
              </a:spcAft>
              <a:buClr>
                <a:schemeClr val="accent2"/>
              </a:buClr>
              <a:buSzPct val="85000"/>
              <a:buFontTx/>
              <a:buNone/>
              <a:tabLst/>
              <a:defRPr/>
            </a:pPr>
            <a:r>
              <a:rPr kumimoji="0" lang="fa-IR" sz="2000" b="0" i="0" u="none" strike="noStrike" kern="1200" cap="none" spc="0" normalizeH="0" baseline="0" noProof="0" dirty="0" smtClean="0">
                <a:ln>
                  <a:noFill/>
                </a:ln>
                <a:solidFill>
                  <a:schemeClr val="tx1"/>
                </a:solidFill>
                <a:effectLst/>
                <a:uLnTx/>
                <a:uFillTx/>
                <a:latin typeface="+mn-lt"/>
                <a:ea typeface="+mn-ea"/>
              </a:rPr>
              <a:t> ” ارزش کالای ورود در گمرک در همه موارد عبارت است از :</a:t>
            </a:r>
          </a:p>
          <a:p>
            <a:pPr marL="274320" marR="0" lvl="0" indent="-274320" algn="r" defTabSz="914400" rtl="1" eaLnBrk="1" fontAlgn="auto" latinLnBrk="0" hangingPunct="1">
              <a:lnSpc>
                <a:spcPct val="150000"/>
              </a:lnSpc>
              <a:spcBef>
                <a:spcPct val="20000"/>
              </a:spcBef>
              <a:spcAft>
                <a:spcPts val="0"/>
              </a:spcAft>
              <a:buClr>
                <a:schemeClr val="accent2"/>
              </a:buClr>
              <a:buSzPct val="85000"/>
              <a:buFontTx/>
              <a:buNone/>
              <a:tabLst/>
              <a:defRPr/>
            </a:pPr>
            <a:r>
              <a:rPr kumimoji="0" lang="fa-IR" sz="2000" b="0" i="0" u="none" strike="noStrike" kern="1200" cap="none" spc="0" normalizeH="0" baseline="0" noProof="0" dirty="0" smtClean="0">
                <a:ln>
                  <a:noFill/>
                </a:ln>
                <a:solidFill>
                  <a:schemeClr val="tx1"/>
                </a:solidFill>
                <a:effectLst/>
                <a:uLnTx/>
                <a:uFillTx/>
                <a:latin typeface="+mn-lt"/>
                <a:ea typeface="+mn-ea"/>
              </a:rPr>
              <a:t>1- بهای سیف (بهای خرید کالا در مبداء به اضافه هزینه بیمه و حمل و نقل و باربندی) </a:t>
            </a:r>
          </a:p>
          <a:p>
            <a:pPr marL="274320" marR="0" lvl="0" indent="-274320" algn="r" defTabSz="914400" rtl="1" eaLnBrk="1" fontAlgn="auto" latinLnBrk="0" hangingPunct="1">
              <a:lnSpc>
                <a:spcPct val="150000"/>
              </a:lnSpc>
              <a:spcBef>
                <a:spcPct val="20000"/>
              </a:spcBef>
              <a:spcAft>
                <a:spcPts val="0"/>
              </a:spcAft>
              <a:buClr>
                <a:schemeClr val="accent2"/>
              </a:buClr>
              <a:buSzPct val="85000"/>
              <a:buFontTx/>
              <a:buNone/>
              <a:tabLst/>
              <a:defRPr/>
            </a:pPr>
            <a:r>
              <a:rPr kumimoji="0" lang="fa-IR" sz="2000" b="0" i="0" u="none" strike="noStrike" kern="1200" cap="none" spc="0" normalizeH="0" baseline="0" noProof="0" dirty="0" smtClean="0">
                <a:ln>
                  <a:noFill/>
                </a:ln>
                <a:solidFill>
                  <a:schemeClr val="tx1"/>
                </a:solidFill>
                <a:effectLst/>
                <a:uLnTx/>
                <a:uFillTx/>
                <a:latin typeface="+mn-lt"/>
                <a:ea typeface="+mn-ea"/>
              </a:rPr>
              <a:t>2- کلیه هزینه های مربوط به افتتاح یا واریز بروات</a:t>
            </a:r>
          </a:p>
          <a:p>
            <a:pPr marL="274320" marR="0" lvl="0" indent="-274320" algn="r" defTabSz="914400" rtl="1" eaLnBrk="1" fontAlgn="auto" latinLnBrk="0" hangingPunct="1">
              <a:lnSpc>
                <a:spcPct val="150000"/>
              </a:lnSpc>
              <a:spcBef>
                <a:spcPct val="20000"/>
              </a:spcBef>
              <a:spcAft>
                <a:spcPts val="0"/>
              </a:spcAft>
              <a:buClr>
                <a:schemeClr val="accent2"/>
              </a:buClr>
              <a:buSzPct val="85000"/>
              <a:buFontTx/>
              <a:buNone/>
              <a:tabLst/>
              <a:defRPr/>
            </a:pPr>
            <a:r>
              <a:rPr kumimoji="0" lang="fa-IR" sz="2000" b="0" i="0" u="none" strike="noStrike" kern="1200" cap="none" spc="0" normalizeH="0" baseline="0" noProof="0" dirty="0" smtClean="0">
                <a:ln>
                  <a:noFill/>
                </a:ln>
                <a:solidFill>
                  <a:schemeClr val="tx1"/>
                </a:solidFill>
                <a:effectLst/>
                <a:uLnTx/>
                <a:uFillTx/>
                <a:latin typeface="+mn-lt"/>
                <a:ea typeface="+mn-ea"/>
              </a:rPr>
              <a:t>3- حق استفاده از نقشه ، مدل و علامت بازرگانی و سایر حقوق مشابه مربوط به کالا</a:t>
            </a:r>
          </a:p>
          <a:p>
            <a:pPr marL="274320" marR="0" lvl="0" indent="-274320" algn="r" defTabSz="914400" rtl="1" eaLnBrk="1" fontAlgn="auto" latinLnBrk="0" hangingPunct="1">
              <a:lnSpc>
                <a:spcPct val="150000"/>
              </a:lnSpc>
              <a:spcBef>
                <a:spcPct val="20000"/>
              </a:spcBef>
              <a:spcAft>
                <a:spcPts val="0"/>
              </a:spcAft>
              <a:buClr>
                <a:schemeClr val="accent2"/>
              </a:buClr>
              <a:buSzPct val="85000"/>
              <a:buFontTx/>
              <a:buNone/>
              <a:tabLst/>
              <a:defRPr/>
            </a:pPr>
            <a:r>
              <a:rPr kumimoji="0" lang="fa-IR" sz="2000" b="0" i="0" u="none" strike="noStrike" kern="1200" cap="none" spc="0" normalizeH="0" baseline="0" noProof="0" dirty="0" smtClean="0">
                <a:ln>
                  <a:noFill/>
                </a:ln>
                <a:solidFill>
                  <a:schemeClr val="tx1"/>
                </a:solidFill>
                <a:effectLst/>
                <a:uLnTx/>
                <a:uFillTx/>
                <a:latin typeface="+mn-lt"/>
                <a:ea typeface="+mn-ea"/>
              </a:rPr>
              <a:t>4- سایر هزینه هایی که به آن کالا تا ورود به اولین دفتر گمرکی تعلق می گیرد </a:t>
            </a:r>
            <a:r>
              <a:rPr kumimoji="0" lang="en-US" sz="2000" b="0" i="0" u="none" strike="noStrike" kern="1200" cap="none" spc="0" normalizeH="0" baseline="0" noProof="0" dirty="0" smtClean="0">
                <a:ln>
                  <a:noFill/>
                </a:ln>
                <a:solidFill>
                  <a:schemeClr val="tx1"/>
                </a:solidFill>
                <a:effectLst/>
                <a:uLnTx/>
                <a:uFillTx/>
                <a:latin typeface="+mn-lt"/>
                <a:ea typeface="+mn-ea"/>
              </a:rPr>
              <a:t>; </a:t>
            </a:r>
            <a:r>
              <a:rPr kumimoji="0" lang="fa-IR" sz="2000" b="0" i="0" u="none" strike="noStrike" kern="1200" cap="none" spc="0" normalizeH="0" baseline="0" noProof="0" dirty="0" smtClean="0">
                <a:ln>
                  <a:noFill/>
                </a:ln>
                <a:solidFill>
                  <a:schemeClr val="tx1"/>
                </a:solidFill>
                <a:effectLst/>
                <a:uLnTx/>
                <a:uFillTx/>
                <a:latin typeface="+mn-lt"/>
                <a:ea typeface="+mn-ea"/>
              </a:rPr>
              <a:t> که از روی سیاهه خرید یا سایر اسناد تسلیمی صاحب کالا تعیین و براساس نرخ ارز و برابری های اعلام شده از طرف بانک مرکزی ایران در روز تسلیم اظهارنامه خواهد بود. ”</a:t>
            </a:r>
          </a:p>
          <a:p>
            <a:pPr marL="274320" marR="0" lvl="0" indent="-274320" algn="r" defTabSz="914400" rtl="1" eaLnBrk="1" fontAlgn="auto" latinLnBrk="0" hangingPunct="1">
              <a:lnSpc>
                <a:spcPct val="150000"/>
              </a:lnSpc>
              <a:spcBef>
                <a:spcPct val="20000"/>
              </a:spcBef>
              <a:spcAft>
                <a:spcPts val="0"/>
              </a:spcAft>
              <a:buClr>
                <a:schemeClr val="accent2"/>
              </a:buClr>
              <a:buSzPct val="85000"/>
              <a:buFontTx/>
              <a:buNone/>
              <a:tabLst/>
              <a:defRPr/>
            </a:pPr>
            <a:endParaRPr kumimoji="0" lang="fa-IR" sz="2000" b="0" i="0" u="none" strike="noStrike" kern="1200" cap="none" spc="0" normalizeH="0" baseline="0" noProof="0" dirty="0" smtClean="0">
              <a:ln>
                <a:noFill/>
              </a:ln>
              <a:solidFill>
                <a:schemeClr val="tx1"/>
              </a:solidFill>
              <a:effectLst/>
              <a:uLnTx/>
              <a:uFillTx/>
              <a:latin typeface="+mn-lt"/>
              <a:ea typeface="+mn-ea"/>
            </a:endParaRPr>
          </a:p>
          <a:p>
            <a:pPr marL="274320" marR="0" lvl="0" indent="-274320" algn="r" defTabSz="914400" rtl="1" eaLnBrk="1" fontAlgn="auto" latinLnBrk="0" hangingPunct="1">
              <a:lnSpc>
                <a:spcPct val="150000"/>
              </a:lnSpc>
              <a:spcBef>
                <a:spcPct val="20000"/>
              </a:spcBef>
              <a:spcAft>
                <a:spcPts val="0"/>
              </a:spcAft>
              <a:buClr>
                <a:schemeClr val="accent2"/>
              </a:buClr>
              <a:buSzPct val="85000"/>
              <a:buFontTx/>
              <a:buNone/>
              <a:tabLst/>
              <a:defRPr/>
            </a:pPr>
            <a:endParaRPr kumimoji="0" lang="en-US" sz="2000" b="0" i="0" u="none" strike="noStrike" kern="1200" cap="none" spc="0" normalizeH="0" baseline="0" noProof="0" dirty="0" smtClean="0">
              <a:ln>
                <a:noFill/>
              </a:ln>
              <a:solidFill>
                <a:schemeClr val="tx1"/>
              </a:solidFill>
              <a:effectLst/>
              <a:uLnTx/>
              <a:uFillTx/>
              <a:latin typeface="+mn-lt"/>
              <a:ea typeface="+mn-ea"/>
            </a:endParaRPr>
          </a:p>
        </p:txBody>
      </p:sp>
      <p:sp>
        <p:nvSpPr>
          <p:cNvPr id="3" name="Horizontal Scroll 2"/>
          <p:cNvSpPr/>
          <p:nvPr/>
        </p:nvSpPr>
        <p:spPr>
          <a:xfrm>
            <a:off x="5181600" y="609600"/>
            <a:ext cx="2971800" cy="685800"/>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74320" lvl="0" indent="-274320" algn="r" rtl="1">
              <a:spcBef>
                <a:spcPct val="20000"/>
              </a:spcBef>
              <a:buClr>
                <a:schemeClr val="accent2"/>
              </a:buClr>
              <a:buSzPct val="85000"/>
              <a:defRPr/>
            </a:pPr>
            <a:r>
              <a:rPr lang="fa-IR" sz="2400" b="1" dirty="0" smtClean="0">
                <a:solidFill>
                  <a:srgbClr val="002060"/>
                </a:solidFill>
              </a:rPr>
              <a:t>تعریف ارزش گمرکی </a:t>
            </a: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circle(in)">
                                      <p:cBhvr>
                                        <p:cTn id="7" dur="2000"/>
                                        <p:tgtEl>
                                          <p:spTgt spid="2">
                                            <p:txEl>
                                              <p:pRg st="0" end="0"/>
                                            </p:txEl>
                                          </p:spTgt>
                                        </p:tgtEl>
                                      </p:cBhvr>
                                    </p:animEffect>
                                  </p:childTnLst>
                                </p:cTn>
                              </p:par>
                            </p:childTnLst>
                          </p:cTn>
                        </p:par>
                        <p:par>
                          <p:cTn id="8" fill="hold">
                            <p:stCondLst>
                              <p:cond delay="2000"/>
                            </p:stCondLst>
                            <p:childTnLst>
                              <p:par>
                                <p:cTn id="9" presetID="6" presetClass="entr" presetSubtype="16" fill="hold" nodeType="after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circle(in)">
                                      <p:cBhvr>
                                        <p:cTn id="11" dur="2000"/>
                                        <p:tgtEl>
                                          <p:spTgt spid="2">
                                            <p:txEl>
                                              <p:pRg st="1" end="1"/>
                                            </p:txEl>
                                          </p:spTgt>
                                        </p:tgtEl>
                                      </p:cBhvr>
                                    </p:animEffect>
                                  </p:childTnLst>
                                </p:cTn>
                              </p:par>
                            </p:childTnLst>
                          </p:cTn>
                        </p:par>
                        <p:par>
                          <p:cTn id="12" fill="hold">
                            <p:stCondLst>
                              <p:cond delay="4000"/>
                            </p:stCondLst>
                            <p:childTnLst>
                              <p:par>
                                <p:cTn id="13" presetID="6" presetClass="entr" presetSubtype="16" fill="hold" nodeType="after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circle(in)">
                                      <p:cBhvr>
                                        <p:cTn id="15" dur="2000"/>
                                        <p:tgtEl>
                                          <p:spTgt spid="2">
                                            <p:txEl>
                                              <p:pRg st="2" end="2"/>
                                            </p:txEl>
                                          </p:spTgt>
                                        </p:tgtEl>
                                      </p:cBhvr>
                                    </p:animEffect>
                                  </p:childTnLst>
                                </p:cTn>
                              </p:par>
                            </p:childTnLst>
                          </p:cTn>
                        </p:par>
                        <p:par>
                          <p:cTn id="16" fill="hold">
                            <p:stCondLst>
                              <p:cond delay="6000"/>
                            </p:stCondLst>
                            <p:childTnLst>
                              <p:par>
                                <p:cTn id="17" presetID="6" presetClass="entr" presetSubtype="16" fill="hold" nodeType="after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circle(in)">
                                      <p:cBhvr>
                                        <p:cTn id="19" dur="2000"/>
                                        <p:tgtEl>
                                          <p:spTgt spid="2">
                                            <p:txEl>
                                              <p:pRg st="3" end="3"/>
                                            </p:txEl>
                                          </p:spTgt>
                                        </p:tgtEl>
                                      </p:cBhvr>
                                    </p:animEffect>
                                  </p:childTnLst>
                                </p:cTn>
                              </p:par>
                            </p:childTnLst>
                          </p:cTn>
                        </p:par>
                        <p:par>
                          <p:cTn id="20" fill="hold">
                            <p:stCondLst>
                              <p:cond delay="8000"/>
                            </p:stCondLst>
                            <p:childTnLst>
                              <p:par>
                                <p:cTn id="21" presetID="6" presetClass="entr" presetSubtype="16" fill="hold" nodeType="after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animEffect transition="in" filter="circle(in)">
                                      <p:cBhvr>
                                        <p:cTn id="23" dur="2000"/>
                                        <p:tgtEl>
                                          <p:spTgt spid="2">
                                            <p:txEl>
                                              <p:pRg st="4" end="4"/>
                                            </p:txEl>
                                          </p:spTgt>
                                        </p:tgtEl>
                                      </p:cBhvr>
                                    </p:animEffect>
                                  </p:childTnLst>
                                </p:cTn>
                              </p:par>
                            </p:childTnLst>
                          </p:cTn>
                        </p:par>
                        <p:par>
                          <p:cTn id="24" fill="hold">
                            <p:stCondLst>
                              <p:cond delay="10000"/>
                            </p:stCondLst>
                            <p:childTnLst>
                              <p:par>
                                <p:cTn id="25" presetID="6" presetClass="entr" presetSubtype="16" fill="hold" nodeType="after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animEffect transition="in" filter="circle(in)">
                                      <p:cBhvr>
                                        <p:cTn id="27" dur="20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bwMode="auto">
          <a:xfrm>
            <a:off x="990600" y="1143000"/>
            <a:ext cx="7162800" cy="5029200"/>
          </a:xfrm>
          <a:prstGeom prst="rect">
            <a:avLst/>
          </a:prstGeom>
          <a:noFill/>
          <a:ln>
            <a:miter lim="800000"/>
            <a:headEnd/>
            <a:tailEnd/>
          </a:ln>
        </p:spPr>
        <p:txBody>
          <a:bodyPr vert="horz" lIns="91440" tIns="45720" rIns="91440" bIns="45720" rtlCol="0" anchor="t">
            <a:noAutofit/>
          </a:bodyPr>
          <a:lstStyle/>
          <a:p>
            <a:pPr marL="274320" marR="0" lvl="0" indent="-274320" algn="r" defTabSz="914400" rtl="1" eaLnBrk="1" fontAlgn="auto" latinLnBrk="0" hangingPunct="1">
              <a:lnSpc>
                <a:spcPct val="160000"/>
              </a:lnSpc>
              <a:spcBef>
                <a:spcPct val="20000"/>
              </a:spcBef>
              <a:spcAft>
                <a:spcPct val="50000"/>
              </a:spcAft>
              <a:buClr>
                <a:schemeClr val="tx1"/>
              </a:buClr>
              <a:buSzPct val="85000"/>
              <a:buFontTx/>
              <a:buNone/>
              <a:tabLst/>
              <a:defRPr/>
            </a:pPr>
            <a:r>
              <a:rPr kumimoji="0" lang="fa-IR" sz="2000" b="0" i="0" u="none" strike="noStrike" kern="1200" cap="none" spc="0" normalizeH="0" baseline="0" noProof="0" dirty="0" smtClean="0">
                <a:ln>
                  <a:noFill/>
                </a:ln>
                <a:solidFill>
                  <a:schemeClr val="tx1"/>
                </a:solidFill>
                <a:effectLst/>
                <a:uLnTx/>
                <a:uFillTx/>
                <a:latin typeface="+mn-lt"/>
                <a:ea typeface="+mn-ea"/>
              </a:rPr>
              <a:t>مثال : </a:t>
            </a:r>
          </a:p>
          <a:p>
            <a:pPr marL="274320" lvl="0" indent="-274320" algn="r" rtl="1">
              <a:lnSpc>
                <a:spcPct val="160000"/>
              </a:lnSpc>
              <a:spcBef>
                <a:spcPct val="20000"/>
              </a:spcBef>
              <a:spcAft>
                <a:spcPct val="50000"/>
              </a:spcAft>
              <a:buClr>
                <a:schemeClr val="tx1"/>
              </a:buClr>
              <a:buSzPct val="85000"/>
            </a:pPr>
            <a:r>
              <a:rPr kumimoji="0" lang="fa-IR" sz="2000" b="0" i="0" u="none" strike="noStrike" kern="1200" cap="none" spc="0" normalizeH="0" baseline="0" noProof="0" dirty="0" smtClean="0">
                <a:ln>
                  <a:noFill/>
                </a:ln>
                <a:solidFill>
                  <a:schemeClr val="tx1"/>
                </a:solidFill>
                <a:effectLst/>
                <a:uLnTx/>
                <a:uFillTx/>
                <a:latin typeface="+mn-lt"/>
                <a:ea typeface="+mn-ea"/>
              </a:rPr>
              <a:t>    اگر ارزش خرید کالایی با احتساب حق استفاده از نقشه ، مدل ، علامت بازرگانی و ... سرجمع </a:t>
            </a:r>
            <a:r>
              <a:rPr kumimoji="0" lang="en-US" sz="2000" b="0" i="0" u="none" strike="noStrike" kern="1200" cap="none" spc="0" normalizeH="0" baseline="0" noProof="0" dirty="0" smtClean="0">
                <a:ln>
                  <a:noFill/>
                </a:ln>
                <a:solidFill>
                  <a:schemeClr val="tx1"/>
                </a:solidFill>
                <a:effectLst/>
                <a:uLnTx/>
                <a:uFillTx/>
                <a:latin typeface="+mn-lt"/>
                <a:ea typeface="+mn-ea"/>
              </a:rPr>
              <a:t>C</a:t>
            </a:r>
            <a:r>
              <a:rPr kumimoji="0" lang="fa-IR" sz="2000" b="0" i="0" u="none" strike="noStrike" kern="1200" cap="none" spc="0" normalizeH="0" baseline="0" noProof="0" dirty="0" smtClean="0">
                <a:ln>
                  <a:noFill/>
                </a:ln>
                <a:solidFill>
                  <a:schemeClr val="tx1"/>
                </a:solidFill>
                <a:effectLst/>
                <a:uLnTx/>
                <a:uFillTx/>
                <a:latin typeface="+mn-lt"/>
                <a:ea typeface="+mn-ea"/>
              </a:rPr>
              <a:t> </a:t>
            </a:r>
            <a:r>
              <a:rPr kumimoji="0" lang="en-US" sz="2000" b="0" i="0" u="none" strike="noStrike" kern="1200" cap="none" spc="0" normalizeH="0" baseline="0" noProof="0" dirty="0" smtClean="0">
                <a:ln>
                  <a:noFill/>
                </a:ln>
                <a:solidFill>
                  <a:schemeClr val="tx1"/>
                </a:solidFill>
                <a:effectLst/>
                <a:uLnTx/>
                <a:uFillTx/>
                <a:latin typeface="+mn-lt"/>
                <a:ea typeface="+mn-ea"/>
              </a:rPr>
              <a:t>)</a:t>
            </a:r>
            <a:r>
              <a:rPr kumimoji="0" lang="fa-IR" sz="2000" b="0" i="0" u="none" strike="noStrike" kern="1200" cap="none" spc="0" normalizeH="0" baseline="0" noProof="0" dirty="0" smtClean="0">
                <a:ln>
                  <a:noFill/>
                </a:ln>
                <a:solidFill>
                  <a:schemeClr val="tx1"/>
                </a:solidFill>
                <a:effectLst/>
                <a:uLnTx/>
                <a:uFillTx/>
                <a:latin typeface="+mn-lt"/>
                <a:ea typeface="+mn-ea"/>
              </a:rPr>
              <a:t> </a:t>
            </a:r>
            <a:r>
              <a:rPr kumimoji="0" lang="en-US" sz="2000" b="0" i="0" u="none" strike="noStrike" kern="1200" cap="none" spc="0" normalizeH="0" baseline="0" noProof="0" dirty="0" smtClean="0">
                <a:ln>
                  <a:noFill/>
                </a:ln>
                <a:solidFill>
                  <a:schemeClr val="tx1"/>
                </a:solidFill>
                <a:effectLst/>
                <a:uLnTx/>
                <a:uFillTx/>
                <a:latin typeface="+mn-lt"/>
                <a:ea typeface="+mn-ea"/>
              </a:rPr>
              <a:t>cost</a:t>
            </a:r>
            <a:r>
              <a:rPr kumimoji="0" lang="fa-IR" sz="2000" b="0" i="0" u="none" strike="noStrike" kern="1200" cap="none" spc="0" normalizeH="0" baseline="0" noProof="0" dirty="0" smtClean="0">
                <a:ln>
                  <a:noFill/>
                </a:ln>
                <a:solidFill>
                  <a:schemeClr val="tx1"/>
                </a:solidFill>
                <a:effectLst/>
                <a:uLnTx/>
                <a:uFillTx/>
                <a:latin typeface="+mn-lt"/>
                <a:ea typeface="+mn-ea"/>
              </a:rPr>
              <a:t> </a:t>
            </a:r>
            <a:r>
              <a:rPr kumimoji="0" lang="en-US" sz="2000" b="0" i="0" u="none" strike="noStrike" kern="1200" cap="none" spc="0" normalizeH="0" baseline="0" noProof="0" dirty="0" smtClean="0">
                <a:ln>
                  <a:noFill/>
                </a:ln>
                <a:solidFill>
                  <a:schemeClr val="tx1"/>
                </a:solidFill>
                <a:effectLst/>
                <a:uLnTx/>
                <a:uFillTx/>
                <a:latin typeface="+mn-lt"/>
                <a:ea typeface="+mn-ea"/>
              </a:rPr>
              <a:t>(</a:t>
            </a:r>
            <a:r>
              <a:rPr kumimoji="0" lang="fa-IR" sz="2000" b="0" i="0" u="none" strike="noStrike" kern="1200" cap="none" spc="0" normalizeH="0" baseline="0" noProof="0" dirty="0" smtClean="0">
                <a:ln>
                  <a:noFill/>
                </a:ln>
                <a:solidFill>
                  <a:schemeClr val="tx1"/>
                </a:solidFill>
                <a:effectLst/>
                <a:uLnTx/>
                <a:uFillTx/>
                <a:latin typeface="+mn-lt"/>
                <a:ea typeface="+mn-ea"/>
              </a:rPr>
              <a:t> و حق بیمه پرداختی </a:t>
            </a:r>
            <a:r>
              <a:rPr kumimoji="0" lang="en-US" sz="2000" b="0" i="0" u="none" strike="noStrike" kern="1200" cap="none" spc="0" normalizeH="0" baseline="0" noProof="0" dirty="0" smtClean="0">
                <a:ln>
                  <a:noFill/>
                </a:ln>
                <a:solidFill>
                  <a:schemeClr val="tx1"/>
                </a:solidFill>
                <a:effectLst/>
                <a:uLnTx/>
                <a:uFillTx/>
                <a:latin typeface="+mn-lt"/>
                <a:ea typeface="+mn-ea"/>
              </a:rPr>
              <a:t>(Insurance) I </a:t>
            </a:r>
            <a:r>
              <a:rPr kumimoji="0" lang="fa-IR" sz="2000" b="0" i="0" u="none" strike="noStrike" kern="1200" cap="none" spc="0" normalizeH="0" baseline="0" noProof="0" dirty="0" smtClean="0">
                <a:ln>
                  <a:noFill/>
                </a:ln>
                <a:solidFill>
                  <a:schemeClr val="tx1"/>
                </a:solidFill>
                <a:effectLst/>
                <a:uLnTx/>
                <a:uFillTx/>
                <a:latin typeface="+mn-lt"/>
                <a:ea typeface="+mn-ea"/>
              </a:rPr>
              <a:t> و کرایه حمل و باربندی </a:t>
            </a:r>
            <a:r>
              <a:rPr kumimoji="0" lang="en-US" sz="2000" b="0" i="0" u="none" strike="noStrike" kern="1200" cap="none" spc="0" normalizeH="0" baseline="0" noProof="0" dirty="0" smtClean="0">
                <a:ln>
                  <a:noFill/>
                </a:ln>
                <a:solidFill>
                  <a:schemeClr val="tx1"/>
                </a:solidFill>
                <a:effectLst/>
                <a:uLnTx/>
                <a:uFillTx/>
                <a:latin typeface="+mn-lt"/>
                <a:ea typeface="+mn-ea"/>
              </a:rPr>
              <a:t>(Freight) F</a:t>
            </a:r>
            <a:r>
              <a:rPr kumimoji="0" lang="fa-IR" sz="2000" b="0" i="0" u="none" strike="noStrike" kern="1200" cap="none" spc="0" normalizeH="0" baseline="0" noProof="0" dirty="0" smtClean="0">
                <a:ln>
                  <a:noFill/>
                </a:ln>
                <a:solidFill>
                  <a:schemeClr val="tx1"/>
                </a:solidFill>
                <a:effectLst/>
                <a:uLnTx/>
                <a:uFillTx/>
                <a:latin typeface="+mn-lt"/>
                <a:ea typeface="+mn-ea"/>
              </a:rPr>
              <a:t> باشد و سایر هزینه ها از جمله هزینه ثبت ، سفارش و گشایش اعتبار </a:t>
            </a:r>
            <a:r>
              <a:rPr kumimoji="0" lang="en-US" sz="2000" b="0" i="0" u="none" strike="noStrike" kern="1200" cap="none" spc="0" normalizeH="0" baseline="0" noProof="0" dirty="0" smtClean="0">
                <a:ln>
                  <a:noFill/>
                </a:ln>
                <a:solidFill>
                  <a:schemeClr val="tx1"/>
                </a:solidFill>
                <a:effectLst/>
                <a:uLnTx/>
                <a:uFillTx/>
                <a:latin typeface="+mn-lt"/>
                <a:ea typeface="+mn-ea"/>
              </a:rPr>
              <a:t>D</a:t>
            </a:r>
            <a:r>
              <a:rPr kumimoji="0" lang="fa-IR" sz="2000" b="0" i="0" u="none" strike="noStrike" kern="1200" cap="none" spc="0" normalizeH="0" baseline="0" noProof="0" dirty="0" smtClean="0">
                <a:ln>
                  <a:noFill/>
                </a:ln>
                <a:solidFill>
                  <a:schemeClr val="tx1"/>
                </a:solidFill>
                <a:effectLst/>
                <a:uLnTx/>
                <a:uFillTx/>
                <a:latin typeface="+mn-lt"/>
                <a:ea typeface="+mn-ea"/>
              </a:rPr>
              <a:t> باشد</a:t>
            </a:r>
            <a:r>
              <a:rPr kumimoji="0" lang="fa-IR" sz="2000" b="0" i="0" u="none" strike="noStrike" kern="1200" cap="none" spc="0" normalizeH="0" noProof="0" dirty="0" smtClean="0">
                <a:ln>
                  <a:noFill/>
                </a:ln>
                <a:solidFill>
                  <a:schemeClr val="tx1"/>
                </a:solidFill>
                <a:effectLst/>
                <a:uLnTx/>
                <a:uFillTx/>
                <a:latin typeface="+mn-lt"/>
                <a:ea typeface="+mn-ea"/>
              </a:rPr>
              <a:t> ؛</a:t>
            </a:r>
            <a:endParaRPr kumimoji="0" lang="fa-IR" sz="2000" b="0" i="0" u="none" strike="noStrike" kern="1200" cap="none" spc="0" normalizeH="0" baseline="0" noProof="0" dirty="0" smtClean="0">
              <a:ln>
                <a:noFill/>
              </a:ln>
              <a:solidFill>
                <a:schemeClr val="tx1"/>
              </a:solidFill>
              <a:effectLst/>
              <a:uLnTx/>
              <a:uFillTx/>
              <a:latin typeface="+mn-lt"/>
              <a:ea typeface="+mn-ea"/>
            </a:endParaRPr>
          </a:p>
          <a:p>
            <a:pPr marL="274320" lvl="0" indent="-274320" algn="r" rtl="1">
              <a:lnSpc>
                <a:spcPct val="160000"/>
              </a:lnSpc>
              <a:spcBef>
                <a:spcPct val="20000"/>
              </a:spcBef>
              <a:spcAft>
                <a:spcPct val="50000"/>
              </a:spcAft>
              <a:buClr>
                <a:schemeClr val="tx1"/>
              </a:buClr>
              <a:buSzPct val="85000"/>
            </a:pPr>
            <a:r>
              <a:rPr kumimoji="0" lang="fa-IR" sz="2000" b="0" i="0" u="none" strike="noStrike" kern="1200" cap="none" spc="0" normalizeH="0" baseline="0" noProof="0" dirty="0" smtClean="0">
                <a:ln>
                  <a:noFill/>
                </a:ln>
                <a:solidFill>
                  <a:schemeClr val="tx1"/>
                </a:solidFill>
                <a:effectLst/>
                <a:uLnTx/>
                <a:uFillTx/>
                <a:latin typeface="+mn-lt"/>
                <a:ea typeface="+mn-ea"/>
              </a:rPr>
              <a:t>ارزش گمرکی </a:t>
            </a:r>
            <a:r>
              <a:rPr lang="en-US" sz="2000" dirty="0" smtClean="0"/>
              <a:t>customs value)</a:t>
            </a:r>
            <a:r>
              <a:rPr kumimoji="0" lang="fa-IR" sz="2000" b="0" i="0" u="none" strike="noStrike" kern="1200" cap="none" spc="0" normalizeH="0" baseline="0" noProof="0" dirty="0" smtClean="0">
                <a:ln>
                  <a:noFill/>
                </a:ln>
                <a:solidFill>
                  <a:schemeClr val="tx1"/>
                </a:solidFill>
                <a:effectLst/>
                <a:uLnTx/>
                <a:uFillTx/>
                <a:latin typeface="+mn-lt"/>
                <a:ea typeface="+mn-ea"/>
              </a:rPr>
              <a:t> </a:t>
            </a:r>
            <a:r>
              <a:rPr kumimoji="0" lang="en-US" sz="2000" b="0" i="0" u="none" strike="noStrike" kern="1200" cap="none" spc="0" normalizeH="0" baseline="0" noProof="0" dirty="0" smtClean="0">
                <a:ln>
                  <a:noFill/>
                </a:ln>
                <a:solidFill>
                  <a:schemeClr val="tx1"/>
                </a:solidFill>
                <a:effectLst/>
                <a:uLnTx/>
                <a:uFillTx/>
                <a:latin typeface="+mn-lt"/>
                <a:ea typeface="+mn-ea"/>
              </a:rPr>
              <a:t>(</a:t>
            </a:r>
            <a:r>
              <a:rPr kumimoji="0" lang="fa-IR" sz="2000" b="0" i="0" u="none" strike="noStrike" kern="1200" cap="none" spc="0" normalizeH="0" baseline="0" noProof="0" dirty="0" smtClean="0">
                <a:ln>
                  <a:noFill/>
                </a:ln>
                <a:solidFill>
                  <a:schemeClr val="tx1"/>
                </a:solidFill>
                <a:effectLst/>
                <a:uLnTx/>
                <a:uFillTx/>
                <a:latin typeface="+mn-lt"/>
                <a:ea typeface="+mn-ea"/>
              </a:rPr>
              <a:t> از رابطه زیر بدست می آید . </a:t>
            </a:r>
          </a:p>
          <a:p>
            <a:pPr marL="274320" marR="0" lvl="0" indent="-274320" algn="ctr" defTabSz="914400" rtl="1" eaLnBrk="1" fontAlgn="auto" latinLnBrk="0" hangingPunct="1">
              <a:lnSpc>
                <a:spcPct val="160000"/>
              </a:lnSpc>
              <a:spcBef>
                <a:spcPct val="20000"/>
              </a:spcBef>
              <a:spcAft>
                <a:spcPct val="50000"/>
              </a:spcAft>
              <a:buClr>
                <a:schemeClr val="tx1"/>
              </a:buClr>
              <a:buSzPct val="85000"/>
              <a:buFontTx/>
              <a:buNone/>
              <a:tabLst/>
              <a:defRPr/>
            </a:pPr>
            <a:r>
              <a:rPr kumimoji="0" lang="en-US" sz="2000" b="0" i="0" u="none" strike="noStrike" kern="1200" cap="none" spc="0" normalizeH="0" baseline="0" noProof="0" dirty="0" smtClean="0">
                <a:ln>
                  <a:noFill/>
                </a:ln>
                <a:solidFill>
                  <a:schemeClr val="tx1"/>
                </a:solidFill>
                <a:effectLst/>
                <a:uLnTx/>
                <a:uFillTx/>
                <a:latin typeface="+mn-lt"/>
                <a:ea typeface="+mn-ea"/>
              </a:rPr>
              <a:t>CV= (C+I+F)+D</a:t>
            </a:r>
            <a:endParaRPr kumimoji="0" lang="fa-IR" sz="2000" b="0" i="0" u="none" strike="noStrike" kern="1200" cap="none" spc="0" normalizeH="0" baseline="0" noProof="0" dirty="0" smtClean="0">
              <a:ln>
                <a:noFill/>
              </a:ln>
              <a:solidFill>
                <a:schemeClr val="tx1"/>
              </a:solidFill>
              <a:effectLst/>
              <a:uLnTx/>
              <a:uFillTx/>
              <a:latin typeface="+mn-lt"/>
              <a:ea typeface="+mn-ea"/>
            </a:endParaRPr>
          </a:p>
          <a:p>
            <a:pPr marL="274320" marR="0" lvl="0" indent="-274320" algn="ctr" defTabSz="914400" rtl="1" eaLnBrk="1" fontAlgn="auto" latinLnBrk="0" hangingPunct="1">
              <a:lnSpc>
                <a:spcPct val="160000"/>
              </a:lnSpc>
              <a:spcBef>
                <a:spcPct val="20000"/>
              </a:spcBef>
              <a:spcAft>
                <a:spcPct val="50000"/>
              </a:spcAft>
              <a:buClr>
                <a:schemeClr val="tx1"/>
              </a:buClr>
              <a:buSzPct val="85000"/>
              <a:buFontTx/>
              <a:buNone/>
              <a:tabLst/>
              <a:defRPr/>
            </a:pPr>
            <a:r>
              <a:rPr kumimoji="0" lang="en-US" sz="2000" b="0" i="0" u="none" strike="noStrike" kern="1200" cap="none" spc="0" normalizeH="0" baseline="0" noProof="0" dirty="0" smtClean="0">
                <a:ln>
                  <a:noFill/>
                </a:ln>
                <a:solidFill>
                  <a:schemeClr val="tx1"/>
                </a:solidFill>
                <a:effectLst/>
                <a:uLnTx/>
                <a:uFillTx/>
                <a:latin typeface="+mn-lt"/>
                <a:ea typeface="+mn-ea"/>
              </a:rPr>
              <a:t>CV= (CIF) +D</a:t>
            </a:r>
            <a:endParaRPr kumimoji="0" lang="fa-IR" sz="2000" b="0" i="0" u="none" strike="noStrike" kern="1200" cap="none" spc="0" normalizeH="0" baseline="0" noProof="0" dirty="0" smtClean="0">
              <a:ln>
                <a:noFill/>
              </a:ln>
              <a:solidFill>
                <a:schemeClr val="tx1"/>
              </a:solidFill>
              <a:effectLst/>
              <a:uLnTx/>
              <a:uFillTx/>
              <a:latin typeface="+mn-lt"/>
              <a:ea typeface="+mn-ea"/>
            </a:endParaRPr>
          </a:p>
        </p:txBody>
      </p:sp>
      <p:sp>
        <p:nvSpPr>
          <p:cNvPr id="3" name="Rectangle 4"/>
          <p:cNvSpPr txBox="1">
            <a:spLocks noChangeArrowheads="1"/>
          </p:cNvSpPr>
          <p:nvPr/>
        </p:nvSpPr>
        <p:spPr bwMode="auto">
          <a:xfrm>
            <a:off x="2057400" y="762000"/>
            <a:ext cx="5792787" cy="1195387"/>
          </a:xfrm>
          <a:prstGeom prst="rect">
            <a:avLst/>
          </a:prstGeom>
          <a:noFill/>
          <a:ln>
            <a:miter lim="800000"/>
            <a:headEnd/>
            <a:tailEnd/>
          </a:ln>
        </p:spPr>
        <p:txBody>
          <a:bodyPr vert="horz" lIns="91440" tIns="45720" rIns="91440" bIns="45720" rtlCol="0" anchor="ctr">
            <a:normAutofit/>
          </a:bodyPr>
          <a:lstStyle/>
          <a:p>
            <a:pPr marL="0" marR="0" lvl="0" indent="0" algn="r" defTabSz="914400" rtl="1" eaLnBrk="1" fontAlgn="auto" latinLnBrk="0" hangingPunct="1">
              <a:lnSpc>
                <a:spcPct val="100000"/>
              </a:lnSpc>
              <a:spcBef>
                <a:spcPct val="0"/>
              </a:spcBef>
              <a:spcAft>
                <a:spcPts val="0"/>
              </a:spcAft>
              <a:buClrTx/>
              <a:buSzTx/>
              <a:buFontTx/>
              <a:buNone/>
              <a:tabLst/>
              <a:defRPr/>
            </a:pPr>
            <a:endParaRPr kumimoji="0" lang="en-US" sz="6000" b="0" i="0" u="none" strike="noStrike" kern="1200" cap="none" spc="0" normalizeH="0" baseline="0" noProof="0" dirty="0" smtClean="0">
              <a:ln>
                <a:noFill/>
              </a:ln>
              <a:solidFill>
                <a:schemeClr val="tx1"/>
              </a:solidFill>
              <a:effectLst/>
              <a:uLnTx/>
              <a:uFillTx/>
              <a:latin typeface="+mj-lt"/>
              <a:ea typeface="+mj-ea"/>
              <a:cs typeface="+mj-cs"/>
            </a:endParaRPr>
          </a:p>
        </p:txBody>
      </p:sp>
      <p:sp>
        <p:nvSpPr>
          <p:cNvPr id="4" name="Horizontal Scroll 3"/>
          <p:cNvSpPr/>
          <p:nvPr/>
        </p:nvSpPr>
        <p:spPr>
          <a:xfrm>
            <a:off x="4800600" y="609600"/>
            <a:ext cx="3352800" cy="685800"/>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rtl="1">
              <a:spcBef>
                <a:spcPct val="0"/>
              </a:spcBef>
              <a:defRPr/>
            </a:pPr>
            <a:r>
              <a:rPr lang="fa-IR" sz="2400" b="1" dirty="0" smtClean="0">
                <a:solidFill>
                  <a:srgbClr val="002060"/>
                </a:solidFill>
              </a:rPr>
              <a:t>نحوه محاسبه ارزش در گمرک</a:t>
            </a:r>
            <a:endParaRPr lang="en-US" sz="3200" dirty="0" smtClean="0">
              <a:solidFill>
                <a:srgbClr val="002060"/>
              </a:solidFill>
            </a:endParaRPr>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1000" fill="hold"/>
                                        <p:tgtEl>
                                          <p:spTgt spid="2">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2">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2">
                                            <p:txEl>
                                              <p:pRg st="0" end="0"/>
                                            </p:txEl>
                                          </p:spTgt>
                                        </p:tgtEl>
                                      </p:cBhvr>
                                    </p:animEffect>
                                  </p:childTnLst>
                                </p:cTn>
                              </p:par>
                            </p:childTnLst>
                          </p:cTn>
                        </p:par>
                        <p:par>
                          <p:cTn id="10" fill="hold">
                            <p:stCondLst>
                              <p:cond delay="1000"/>
                            </p:stCondLst>
                            <p:childTnLst>
                              <p:par>
                                <p:cTn id="11" presetID="55" presetClass="entr" presetSubtype="0" fill="hold" nodeType="after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p:cTn id="13" dur="1000" fill="hold"/>
                                        <p:tgtEl>
                                          <p:spTgt spid="2">
                                            <p:txEl>
                                              <p:pRg st="1" end="1"/>
                                            </p:txEl>
                                          </p:spTgt>
                                        </p:tgtEl>
                                        <p:attrNameLst>
                                          <p:attrName>ppt_w</p:attrName>
                                        </p:attrNameLst>
                                      </p:cBhvr>
                                      <p:tavLst>
                                        <p:tav tm="0">
                                          <p:val>
                                            <p:strVal val="#ppt_w*0.70"/>
                                          </p:val>
                                        </p:tav>
                                        <p:tav tm="100000">
                                          <p:val>
                                            <p:strVal val="#ppt_w"/>
                                          </p:val>
                                        </p:tav>
                                      </p:tavLst>
                                    </p:anim>
                                    <p:anim calcmode="lin" valueType="num">
                                      <p:cBhvr>
                                        <p:cTn id="14" dur="1000" fill="hold"/>
                                        <p:tgtEl>
                                          <p:spTgt spid="2">
                                            <p:txEl>
                                              <p:pRg st="1" end="1"/>
                                            </p:txEl>
                                          </p:spTgt>
                                        </p:tgtEl>
                                        <p:attrNameLst>
                                          <p:attrName>ppt_h</p:attrName>
                                        </p:attrNameLst>
                                      </p:cBhvr>
                                      <p:tavLst>
                                        <p:tav tm="0">
                                          <p:val>
                                            <p:strVal val="#ppt_h"/>
                                          </p:val>
                                        </p:tav>
                                        <p:tav tm="100000">
                                          <p:val>
                                            <p:strVal val="#ppt_h"/>
                                          </p:val>
                                        </p:tav>
                                      </p:tavLst>
                                    </p:anim>
                                    <p:animEffect transition="in" filter="fade">
                                      <p:cBhvr>
                                        <p:cTn id="15" dur="1000"/>
                                        <p:tgtEl>
                                          <p:spTgt spid="2">
                                            <p:txEl>
                                              <p:pRg st="1" end="1"/>
                                            </p:txEl>
                                          </p:spTgt>
                                        </p:tgtEl>
                                      </p:cBhvr>
                                    </p:animEffect>
                                  </p:childTnLst>
                                </p:cTn>
                              </p:par>
                            </p:childTnLst>
                          </p:cTn>
                        </p:par>
                        <p:par>
                          <p:cTn id="16" fill="hold">
                            <p:stCondLst>
                              <p:cond delay="2000"/>
                            </p:stCondLst>
                            <p:childTnLst>
                              <p:par>
                                <p:cTn id="17" presetID="55" presetClass="entr" presetSubtype="0" fill="hold" nodeType="after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p:cTn id="19" dur="1000" fill="hold"/>
                                        <p:tgtEl>
                                          <p:spTgt spid="2">
                                            <p:txEl>
                                              <p:pRg st="2" end="2"/>
                                            </p:txEl>
                                          </p:spTgt>
                                        </p:tgtEl>
                                        <p:attrNameLst>
                                          <p:attrName>ppt_w</p:attrName>
                                        </p:attrNameLst>
                                      </p:cBhvr>
                                      <p:tavLst>
                                        <p:tav tm="0">
                                          <p:val>
                                            <p:strVal val="#ppt_w*0.70"/>
                                          </p:val>
                                        </p:tav>
                                        <p:tav tm="100000">
                                          <p:val>
                                            <p:strVal val="#ppt_w"/>
                                          </p:val>
                                        </p:tav>
                                      </p:tavLst>
                                    </p:anim>
                                    <p:anim calcmode="lin" valueType="num">
                                      <p:cBhvr>
                                        <p:cTn id="20" dur="1000" fill="hold"/>
                                        <p:tgtEl>
                                          <p:spTgt spid="2">
                                            <p:txEl>
                                              <p:pRg st="2" end="2"/>
                                            </p:txEl>
                                          </p:spTgt>
                                        </p:tgtEl>
                                        <p:attrNameLst>
                                          <p:attrName>ppt_h</p:attrName>
                                        </p:attrNameLst>
                                      </p:cBhvr>
                                      <p:tavLst>
                                        <p:tav tm="0">
                                          <p:val>
                                            <p:strVal val="#ppt_h"/>
                                          </p:val>
                                        </p:tav>
                                        <p:tav tm="100000">
                                          <p:val>
                                            <p:strVal val="#ppt_h"/>
                                          </p:val>
                                        </p:tav>
                                      </p:tavLst>
                                    </p:anim>
                                    <p:animEffect transition="in" filter="fade">
                                      <p:cBhvr>
                                        <p:cTn id="21" dur="1000"/>
                                        <p:tgtEl>
                                          <p:spTgt spid="2">
                                            <p:txEl>
                                              <p:pRg st="2" end="2"/>
                                            </p:txEl>
                                          </p:spTgt>
                                        </p:tgtEl>
                                      </p:cBhvr>
                                    </p:animEffect>
                                  </p:childTnLst>
                                </p:cTn>
                              </p:par>
                            </p:childTnLst>
                          </p:cTn>
                        </p:par>
                        <p:par>
                          <p:cTn id="22" fill="hold">
                            <p:stCondLst>
                              <p:cond delay="3000"/>
                            </p:stCondLst>
                            <p:childTnLst>
                              <p:par>
                                <p:cTn id="23" presetID="55" presetClass="entr" presetSubtype="0" fill="hold" nodeType="after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 calcmode="lin" valueType="num">
                                      <p:cBhvr>
                                        <p:cTn id="25" dur="1000" fill="hold"/>
                                        <p:tgtEl>
                                          <p:spTgt spid="2">
                                            <p:txEl>
                                              <p:pRg st="3" end="3"/>
                                            </p:txEl>
                                          </p:spTgt>
                                        </p:tgtEl>
                                        <p:attrNameLst>
                                          <p:attrName>ppt_w</p:attrName>
                                        </p:attrNameLst>
                                      </p:cBhvr>
                                      <p:tavLst>
                                        <p:tav tm="0">
                                          <p:val>
                                            <p:strVal val="#ppt_w*0.70"/>
                                          </p:val>
                                        </p:tav>
                                        <p:tav tm="100000">
                                          <p:val>
                                            <p:strVal val="#ppt_w"/>
                                          </p:val>
                                        </p:tav>
                                      </p:tavLst>
                                    </p:anim>
                                    <p:anim calcmode="lin" valueType="num">
                                      <p:cBhvr>
                                        <p:cTn id="26" dur="1000" fill="hold"/>
                                        <p:tgtEl>
                                          <p:spTgt spid="2">
                                            <p:txEl>
                                              <p:pRg st="3" end="3"/>
                                            </p:txEl>
                                          </p:spTgt>
                                        </p:tgtEl>
                                        <p:attrNameLst>
                                          <p:attrName>ppt_h</p:attrName>
                                        </p:attrNameLst>
                                      </p:cBhvr>
                                      <p:tavLst>
                                        <p:tav tm="0">
                                          <p:val>
                                            <p:strVal val="#ppt_h"/>
                                          </p:val>
                                        </p:tav>
                                        <p:tav tm="100000">
                                          <p:val>
                                            <p:strVal val="#ppt_h"/>
                                          </p:val>
                                        </p:tav>
                                      </p:tavLst>
                                    </p:anim>
                                    <p:animEffect transition="in" filter="fade">
                                      <p:cBhvr>
                                        <p:cTn id="27" dur="1000"/>
                                        <p:tgtEl>
                                          <p:spTgt spid="2">
                                            <p:txEl>
                                              <p:pRg st="3" end="3"/>
                                            </p:txEl>
                                          </p:spTgt>
                                        </p:tgtEl>
                                      </p:cBhvr>
                                    </p:animEffect>
                                  </p:childTnLst>
                                </p:cTn>
                              </p:par>
                            </p:childTnLst>
                          </p:cTn>
                        </p:par>
                        <p:par>
                          <p:cTn id="28" fill="hold">
                            <p:stCondLst>
                              <p:cond delay="4000"/>
                            </p:stCondLst>
                            <p:childTnLst>
                              <p:par>
                                <p:cTn id="29" presetID="55" presetClass="entr" presetSubtype="0" fill="hold" nodeType="after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anim calcmode="lin" valueType="num">
                                      <p:cBhvr>
                                        <p:cTn id="31" dur="1000" fill="hold"/>
                                        <p:tgtEl>
                                          <p:spTgt spid="2">
                                            <p:txEl>
                                              <p:pRg st="4" end="4"/>
                                            </p:txEl>
                                          </p:spTgt>
                                        </p:tgtEl>
                                        <p:attrNameLst>
                                          <p:attrName>ppt_w</p:attrName>
                                        </p:attrNameLst>
                                      </p:cBhvr>
                                      <p:tavLst>
                                        <p:tav tm="0">
                                          <p:val>
                                            <p:strVal val="#ppt_w*0.70"/>
                                          </p:val>
                                        </p:tav>
                                        <p:tav tm="100000">
                                          <p:val>
                                            <p:strVal val="#ppt_w"/>
                                          </p:val>
                                        </p:tav>
                                      </p:tavLst>
                                    </p:anim>
                                    <p:anim calcmode="lin" valueType="num">
                                      <p:cBhvr>
                                        <p:cTn id="32" dur="1000" fill="hold"/>
                                        <p:tgtEl>
                                          <p:spTgt spid="2">
                                            <p:txEl>
                                              <p:pRg st="4" end="4"/>
                                            </p:txEl>
                                          </p:spTgt>
                                        </p:tgtEl>
                                        <p:attrNameLst>
                                          <p:attrName>ppt_h</p:attrName>
                                        </p:attrNameLst>
                                      </p:cBhvr>
                                      <p:tavLst>
                                        <p:tav tm="0">
                                          <p:val>
                                            <p:strVal val="#ppt_h"/>
                                          </p:val>
                                        </p:tav>
                                        <p:tav tm="100000">
                                          <p:val>
                                            <p:strVal val="#ppt_h"/>
                                          </p:val>
                                        </p:tav>
                                      </p:tavLst>
                                    </p:anim>
                                    <p:animEffect transition="in" filter="fade">
                                      <p:cBhvr>
                                        <p:cTn id="33" dur="1000"/>
                                        <p:tgtEl>
                                          <p:spTgt spid="2">
                                            <p:txEl>
                                              <p:pRg st="4" end="4"/>
                                            </p:txEl>
                                          </p:spTgt>
                                        </p:tgtEl>
                                      </p:cBhvr>
                                    </p:animEffect>
                                  </p:childTnLst>
                                </p:cTn>
                              </p:par>
                            </p:childTnLst>
                          </p:cTn>
                        </p:par>
                        <p:par>
                          <p:cTn id="34" fill="hold">
                            <p:stCondLst>
                              <p:cond delay="5000"/>
                            </p:stCondLst>
                            <p:childTnLst>
                              <p:par>
                                <p:cTn id="35" presetID="35" presetClass="entr" presetSubtype="0" fill="hold" grpId="0"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fade">
                                      <p:cBhvr>
                                        <p:cTn id="37" dur="2000"/>
                                        <p:tgtEl>
                                          <p:spTgt spid="3"/>
                                        </p:tgtEl>
                                      </p:cBhvr>
                                    </p:animEffect>
                                    <p:anim calcmode="lin" valueType="num">
                                      <p:cBhvr>
                                        <p:cTn id="38" dur="2000" fill="hold"/>
                                        <p:tgtEl>
                                          <p:spTgt spid="3"/>
                                        </p:tgtEl>
                                        <p:attrNameLst>
                                          <p:attrName>style.rotation</p:attrName>
                                        </p:attrNameLst>
                                      </p:cBhvr>
                                      <p:tavLst>
                                        <p:tav tm="0">
                                          <p:val>
                                            <p:fltVal val="720"/>
                                          </p:val>
                                        </p:tav>
                                        <p:tav tm="100000">
                                          <p:val>
                                            <p:fltVal val="0"/>
                                          </p:val>
                                        </p:tav>
                                      </p:tavLst>
                                    </p:anim>
                                    <p:anim calcmode="lin" valueType="num">
                                      <p:cBhvr>
                                        <p:cTn id="39" dur="2000" fill="hold"/>
                                        <p:tgtEl>
                                          <p:spTgt spid="3"/>
                                        </p:tgtEl>
                                        <p:attrNameLst>
                                          <p:attrName>ppt_h</p:attrName>
                                        </p:attrNameLst>
                                      </p:cBhvr>
                                      <p:tavLst>
                                        <p:tav tm="0">
                                          <p:val>
                                            <p:fltVal val="0"/>
                                          </p:val>
                                        </p:tav>
                                        <p:tav tm="100000">
                                          <p:val>
                                            <p:strVal val="#ppt_h"/>
                                          </p:val>
                                        </p:tav>
                                      </p:tavLst>
                                    </p:anim>
                                    <p:anim calcmode="lin" valueType="num">
                                      <p:cBhvr>
                                        <p:cTn id="40" dur="2000" fill="hold"/>
                                        <p:tgtEl>
                                          <p:spTgt spid="3"/>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txBox="1">
            <a:spLocks noChangeArrowheads="1"/>
          </p:cNvSpPr>
          <p:nvPr/>
        </p:nvSpPr>
        <p:spPr bwMode="auto">
          <a:xfrm>
            <a:off x="1828800" y="914400"/>
            <a:ext cx="6097587" cy="1042987"/>
          </a:xfrm>
          <a:prstGeom prst="rect">
            <a:avLst/>
          </a:prstGeom>
          <a:noFill/>
          <a:ln>
            <a:miter lim="800000"/>
            <a:headEnd/>
            <a:tailEnd/>
          </a:ln>
        </p:spPr>
        <p:txBody>
          <a:bodyPr vert="horz" lIns="91440" tIns="45720" rIns="91440" bIns="45720" rtlCol="0" anchor="ctr">
            <a:normAutofit/>
          </a:bodyPr>
          <a:lstStyle/>
          <a:p>
            <a:pPr marL="0" marR="0" lvl="0" indent="0" algn="r" defTabSz="914400" rtl="1" eaLnBrk="1" fontAlgn="auto" latinLnBrk="0" hangingPunct="1">
              <a:lnSpc>
                <a:spcPct val="100000"/>
              </a:lnSpc>
              <a:spcBef>
                <a:spcPct val="0"/>
              </a:spcBef>
              <a:spcAft>
                <a:spcPts val="0"/>
              </a:spcAft>
              <a:buClrTx/>
              <a:buSzTx/>
              <a:buFontTx/>
              <a:buNone/>
              <a:tabLst/>
              <a:defRPr/>
            </a:pPr>
            <a:endParaRPr kumimoji="0" lang="en-US" sz="5400" b="0" i="0" u="none" strike="noStrike" kern="1200" cap="none" spc="0" normalizeH="0" baseline="0" noProof="0" dirty="0" smtClean="0">
              <a:ln>
                <a:noFill/>
              </a:ln>
              <a:solidFill>
                <a:schemeClr val="tx1"/>
              </a:solidFill>
              <a:effectLst/>
              <a:uLnTx/>
              <a:uFillTx/>
              <a:latin typeface="+mj-lt"/>
              <a:ea typeface="+mj-ea"/>
              <a:cs typeface="+mj-cs"/>
            </a:endParaRPr>
          </a:p>
        </p:txBody>
      </p:sp>
      <p:sp>
        <p:nvSpPr>
          <p:cNvPr id="3" name="Rectangle 3"/>
          <p:cNvSpPr txBox="1">
            <a:spLocks noChangeArrowheads="1"/>
          </p:cNvSpPr>
          <p:nvPr/>
        </p:nvSpPr>
        <p:spPr bwMode="auto">
          <a:xfrm>
            <a:off x="5562600" y="1447800"/>
            <a:ext cx="2438400" cy="3962399"/>
          </a:xfrm>
          <a:prstGeom prst="rect">
            <a:avLst/>
          </a:prstGeom>
          <a:noFill/>
          <a:ln>
            <a:miter lim="800000"/>
            <a:headEnd/>
            <a:tailEnd/>
          </a:ln>
        </p:spPr>
        <p:txBody>
          <a:bodyPr vert="horz" lIns="91440" tIns="45720" rIns="91440" bIns="45720" rtlCol="0" anchor="t">
            <a:normAutofit/>
          </a:bodyPr>
          <a:lstStyle/>
          <a:p>
            <a:pPr marL="274320" marR="0" lvl="0" indent="-274320" algn="r" defTabSz="914400" rtl="1" eaLnBrk="1" fontAlgn="auto" latinLnBrk="0" hangingPunct="1">
              <a:lnSpc>
                <a:spcPct val="100000"/>
              </a:lnSpc>
              <a:spcBef>
                <a:spcPct val="20000"/>
              </a:spcBef>
              <a:spcAft>
                <a:spcPct val="50000"/>
              </a:spcAft>
              <a:buClr>
                <a:schemeClr val="tx1"/>
              </a:buClr>
              <a:buSzPct val="85000"/>
              <a:buFontTx/>
              <a:buNone/>
              <a:tabLst/>
              <a:defRPr/>
            </a:pPr>
            <a:r>
              <a:rPr kumimoji="0" lang="fa-IR" sz="2400" b="0" i="0" u="none" strike="noStrike" kern="1200" cap="none" spc="0" normalizeH="0" baseline="0" noProof="0" dirty="0" smtClean="0">
                <a:ln>
                  <a:noFill/>
                </a:ln>
                <a:solidFill>
                  <a:schemeClr val="tx1"/>
                </a:solidFill>
                <a:effectLst/>
                <a:uLnTx/>
                <a:uFillTx/>
                <a:latin typeface="+mn-lt"/>
                <a:ea typeface="+mn-ea"/>
              </a:rPr>
              <a:t>1- تعرفه مقداری</a:t>
            </a:r>
          </a:p>
          <a:p>
            <a:pPr marL="274320" marR="0" lvl="0" indent="-274320" algn="r" defTabSz="914400" rtl="1" eaLnBrk="1" fontAlgn="auto" latinLnBrk="0" hangingPunct="1">
              <a:lnSpc>
                <a:spcPct val="100000"/>
              </a:lnSpc>
              <a:spcBef>
                <a:spcPct val="20000"/>
              </a:spcBef>
              <a:spcAft>
                <a:spcPct val="50000"/>
              </a:spcAft>
              <a:buClr>
                <a:schemeClr val="tx1"/>
              </a:buClr>
              <a:buSzPct val="85000"/>
              <a:buFontTx/>
              <a:buNone/>
              <a:tabLst/>
              <a:defRPr/>
            </a:pPr>
            <a:r>
              <a:rPr kumimoji="0" lang="fa-IR" sz="2400" b="0" i="0" u="none" strike="noStrike" kern="1200" cap="none" spc="0" normalizeH="0" baseline="0" noProof="0" dirty="0" smtClean="0">
                <a:ln>
                  <a:noFill/>
                </a:ln>
                <a:solidFill>
                  <a:schemeClr val="tx1"/>
                </a:solidFill>
                <a:effectLst/>
                <a:uLnTx/>
                <a:uFillTx/>
                <a:latin typeface="+mn-lt"/>
                <a:ea typeface="+mn-ea"/>
              </a:rPr>
              <a:t>2- تعرفه ارزشی</a:t>
            </a:r>
          </a:p>
          <a:p>
            <a:pPr marL="274320" marR="0" lvl="0" indent="-274320" algn="r" defTabSz="914400" rtl="1" eaLnBrk="1" fontAlgn="auto" latinLnBrk="0" hangingPunct="1">
              <a:lnSpc>
                <a:spcPct val="100000"/>
              </a:lnSpc>
              <a:spcBef>
                <a:spcPct val="20000"/>
              </a:spcBef>
              <a:spcAft>
                <a:spcPct val="50000"/>
              </a:spcAft>
              <a:buClr>
                <a:schemeClr val="tx1"/>
              </a:buClr>
              <a:buSzPct val="85000"/>
              <a:buFontTx/>
              <a:buNone/>
              <a:tabLst/>
              <a:defRPr/>
            </a:pPr>
            <a:r>
              <a:rPr kumimoji="0" lang="fa-IR" sz="2400" b="0" i="0" u="none" strike="noStrike" kern="1200" cap="none" spc="0" normalizeH="0" baseline="0" noProof="0" dirty="0" smtClean="0">
                <a:ln>
                  <a:noFill/>
                </a:ln>
                <a:solidFill>
                  <a:schemeClr val="tx1"/>
                </a:solidFill>
                <a:effectLst/>
                <a:uLnTx/>
                <a:uFillTx/>
                <a:latin typeface="+mn-lt"/>
                <a:ea typeface="+mn-ea"/>
              </a:rPr>
              <a:t>3- تعرفه مرکب</a:t>
            </a:r>
          </a:p>
          <a:p>
            <a:pPr marL="274320" marR="0" lvl="0" indent="-274320" algn="r" defTabSz="914400" rtl="1" eaLnBrk="1" fontAlgn="auto" latinLnBrk="0" hangingPunct="1">
              <a:lnSpc>
                <a:spcPct val="100000"/>
              </a:lnSpc>
              <a:spcBef>
                <a:spcPct val="20000"/>
              </a:spcBef>
              <a:spcAft>
                <a:spcPct val="50000"/>
              </a:spcAft>
              <a:buClr>
                <a:schemeClr val="tx1"/>
              </a:buClr>
              <a:buSzPct val="85000"/>
              <a:buFontTx/>
              <a:buNone/>
              <a:tabLst/>
              <a:defRPr/>
            </a:pPr>
            <a:r>
              <a:rPr kumimoji="0" lang="fa-IR" sz="2400" b="0" i="0" u="none" strike="noStrike" kern="1200" cap="none" spc="0" normalizeH="0" baseline="0" noProof="0" dirty="0" smtClean="0">
                <a:ln>
                  <a:noFill/>
                </a:ln>
                <a:solidFill>
                  <a:schemeClr val="tx1"/>
                </a:solidFill>
                <a:effectLst/>
                <a:uLnTx/>
                <a:uFillTx/>
                <a:latin typeface="+mn-lt"/>
                <a:ea typeface="+mn-ea"/>
              </a:rPr>
              <a:t>4- تعرفه مخلوط</a:t>
            </a:r>
          </a:p>
        </p:txBody>
      </p:sp>
      <p:sp>
        <p:nvSpPr>
          <p:cNvPr id="4" name="Horizontal Scroll 3"/>
          <p:cNvSpPr/>
          <p:nvPr/>
        </p:nvSpPr>
        <p:spPr>
          <a:xfrm>
            <a:off x="5638800" y="609600"/>
            <a:ext cx="2514600" cy="685800"/>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rtl="1">
              <a:spcBef>
                <a:spcPct val="0"/>
              </a:spcBef>
              <a:defRPr/>
            </a:pPr>
            <a:r>
              <a:rPr lang="fa-IR" sz="2400" b="1" dirty="0" smtClean="0">
                <a:solidFill>
                  <a:srgbClr val="002060"/>
                </a:solidFill>
              </a:rPr>
              <a:t>روشهای تعیین ارزش</a:t>
            </a:r>
            <a:endParaRPr lang="en-US" sz="3200" dirty="0" smtClean="0">
              <a:solidFill>
                <a:srgbClr val="002060"/>
              </a:solidFill>
            </a:endParaRPr>
          </a:p>
        </p:txBody>
      </p:sp>
      <p:pic>
        <p:nvPicPr>
          <p:cNvPr id="5" name="Picture 4" descr="231877.jpg"/>
          <p:cNvPicPr>
            <a:picLocks noChangeAspect="1"/>
          </p:cNvPicPr>
          <p:nvPr/>
        </p:nvPicPr>
        <p:blipFill>
          <a:blip r:embed="rId2" cstate="print"/>
          <a:stretch>
            <a:fillRect/>
          </a:stretch>
        </p:blipFill>
        <p:spPr>
          <a:xfrm>
            <a:off x="990600" y="1447800"/>
            <a:ext cx="4762500" cy="40862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style.rotation</p:attrName>
                                        </p:attrNameLst>
                                      </p:cBhvr>
                                      <p:tavLst>
                                        <p:tav tm="0">
                                          <p:val>
                                            <p:fltVal val="720"/>
                                          </p:val>
                                        </p:tav>
                                        <p:tav tm="100000">
                                          <p:val>
                                            <p:fltVal val="0"/>
                                          </p:val>
                                        </p:tav>
                                      </p:tavLst>
                                    </p:anim>
                                    <p:anim calcmode="lin" valueType="num">
                                      <p:cBhvr>
                                        <p:cTn id="9" dur="2000" fill="hold"/>
                                        <p:tgtEl>
                                          <p:spTgt spid="2"/>
                                        </p:tgtEl>
                                        <p:attrNameLst>
                                          <p:attrName>ppt_h</p:attrName>
                                        </p:attrNameLst>
                                      </p:cBhvr>
                                      <p:tavLst>
                                        <p:tav tm="0">
                                          <p:val>
                                            <p:fltVal val="0"/>
                                          </p:val>
                                        </p:tav>
                                        <p:tav tm="100000">
                                          <p:val>
                                            <p:strVal val="#ppt_h"/>
                                          </p:val>
                                        </p:tav>
                                      </p:tavLst>
                                    </p:anim>
                                    <p:anim calcmode="lin" valueType="num">
                                      <p:cBhvr>
                                        <p:cTn id="10" dur="2000" fill="hold"/>
                                        <p:tgtEl>
                                          <p:spTgt spid="2"/>
                                        </p:tgtEl>
                                        <p:attrNameLst>
                                          <p:attrName>ppt_w</p:attrName>
                                        </p:attrNameLst>
                                      </p:cBhvr>
                                      <p:tavLst>
                                        <p:tav tm="0">
                                          <p:val>
                                            <p:fltVal val="0"/>
                                          </p:val>
                                        </p:tav>
                                        <p:tav tm="100000">
                                          <p:val>
                                            <p:strVal val="#ppt_w"/>
                                          </p:val>
                                        </p:tav>
                                      </p:tavLst>
                                    </p:anim>
                                  </p:childTnLst>
                                </p:cTn>
                              </p:par>
                            </p:childTnLst>
                          </p:cTn>
                        </p:par>
                        <p:par>
                          <p:cTn id="11" fill="hold">
                            <p:stCondLst>
                              <p:cond delay="2000"/>
                            </p:stCondLst>
                            <p:childTnLst>
                              <p:par>
                                <p:cTn id="12" presetID="55" presetClass="entr" presetSubtype="0" fill="hold" nodeType="after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p:cTn id="14"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15"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16" dur="1000"/>
                                        <p:tgtEl>
                                          <p:spTgt spid="3">
                                            <p:txEl>
                                              <p:pRg st="0" end="0"/>
                                            </p:txEl>
                                          </p:spTgt>
                                        </p:tgtEl>
                                      </p:cBhvr>
                                    </p:animEffect>
                                  </p:childTnLst>
                                </p:cTn>
                              </p:par>
                            </p:childTnLst>
                          </p:cTn>
                        </p:par>
                        <p:par>
                          <p:cTn id="17" fill="hold">
                            <p:stCondLst>
                              <p:cond delay="3000"/>
                            </p:stCondLst>
                            <p:childTnLst>
                              <p:par>
                                <p:cTn id="18" presetID="55" presetClass="entr" presetSubtype="0" fill="hold" nodeType="after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 calcmode="lin" valueType="num">
                                      <p:cBhvr>
                                        <p:cTn id="20" dur="10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21" dur="1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22" dur="1000"/>
                                        <p:tgtEl>
                                          <p:spTgt spid="3">
                                            <p:txEl>
                                              <p:pRg st="1" end="1"/>
                                            </p:txEl>
                                          </p:spTgt>
                                        </p:tgtEl>
                                      </p:cBhvr>
                                    </p:animEffect>
                                  </p:childTnLst>
                                </p:cTn>
                              </p:par>
                            </p:childTnLst>
                          </p:cTn>
                        </p:par>
                        <p:par>
                          <p:cTn id="23" fill="hold">
                            <p:stCondLst>
                              <p:cond delay="4000"/>
                            </p:stCondLst>
                            <p:childTnLst>
                              <p:par>
                                <p:cTn id="24" presetID="55" presetClass="entr" presetSubtype="0" fill="hold" nodeType="after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 calcmode="lin" valueType="num">
                                      <p:cBhvr>
                                        <p:cTn id="26" dur="1000" fill="hold"/>
                                        <p:tgtEl>
                                          <p:spTgt spid="3">
                                            <p:txEl>
                                              <p:pRg st="2" end="2"/>
                                            </p:txEl>
                                          </p:spTgt>
                                        </p:tgtEl>
                                        <p:attrNameLst>
                                          <p:attrName>ppt_w</p:attrName>
                                        </p:attrNameLst>
                                      </p:cBhvr>
                                      <p:tavLst>
                                        <p:tav tm="0">
                                          <p:val>
                                            <p:strVal val="#ppt_w*0.70"/>
                                          </p:val>
                                        </p:tav>
                                        <p:tav tm="100000">
                                          <p:val>
                                            <p:strVal val="#ppt_w"/>
                                          </p:val>
                                        </p:tav>
                                      </p:tavLst>
                                    </p:anim>
                                    <p:anim calcmode="lin" valueType="num">
                                      <p:cBhvr>
                                        <p:cTn id="27" dur="1000" fill="hold"/>
                                        <p:tgtEl>
                                          <p:spTgt spid="3">
                                            <p:txEl>
                                              <p:pRg st="2" end="2"/>
                                            </p:txEl>
                                          </p:spTgt>
                                        </p:tgtEl>
                                        <p:attrNameLst>
                                          <p:attrName>ppt_h</p:attrName>
                                        </p:attrNameLst>
                                      </p:cBhvr>
                                      <p:tavLst>
                                        <p:tav tm="0">
                                          <p:val>
                                            <p:strVal val="#ppt_h"/>
                                          </p:val>
                                        </p:tav>
                                        <p:tav tm="100000">
                                          <p:val>
                                            <p:strVal val="#ppt_h"/>
                                          </p:val>
                                        </p:tav>
                                      </p:tavLst>
                                    </p:anim>
                                    <p:animEffect transition="in" filter="fade">
                                      <p:cBhvr>
                                        <p:cTn id="28" dur="1000"/>
                                        <p:tgtEl>
                                          <p:spTgt spid="3">
                                            <p:txEl>
                                              <p:pRg st="2" end="2"/>
                                            </p:txEl>
                                          </p:spTgt>
                                        </p:tgtEl>
                                      </p:cBhvr>
                                    </p:animEffect>
                                  </p:childTnLst>
                                </p:cTn>
                              </p:par>
                            </p:childTnLst>
                          </p:cTn>
                        </p:par>
                        <p:par>
                          <p:cTn id="29" fill="hold">
                            <p:stCondLst>
                              <p:cond delay="5000"/>
                            </p:stCondLst>
                            <p:childTnLst>
                              <p:par>
                                <p:cTn id="30" presetID="55" presetClass="entr" presetSubtype="0" fill="hold" nodeType="afterEffect">
                                  <p:stCondLst>
                                    <p:cond delay="0"/>
                                  </p:stCondLst>
                                  <p:childTnLst>
                                    <p:set>
                                      <p:cBhvr>
                                        <p:cTn id="31" dur="1" fill="hold">
                                          <p:stCondLst>
                                            <p:cond delay="0"/>
                                          </p:stCondLst>
                                        </p:cTn>
                                        <p:tgtEl>
                                          <p:spTgt spid="3">
                                            <p:txEl>
                                              <p:pRg st="3" end="3"/>
                                            </p:txEl>
                                          </p:spTgt>
                                        </p:tgtEl>
                                        <p:attrNameLst>
                                          <p:attrName>style.visibility</p:attrName>
                                        </p:attrNameLst>
                                      </p:cBhvr>
                                      <p:to>
                                        <p:strVal val="visible"/>
                                      </p:to>
                                    </p:set>
                                    <p:anim calcmode="lin" valueType="num">
                                      <p:cBhvr>
                                        <p:cTn id="32" dur="1000" fill="hold"/>
                                        <p:tgtEl>
                                          <p:spTgt spid="3">
                                            <p:txEl>
                                              <p:pRg st="3" end="3"/>
                                            </p:txEl>
                                          </p:spTgt>
                                        </p:tgtEl>
                                        <p:attrNameLst>
                                          <p:attrName>ppt_w</p:attrName>
                                        </p:attrNameLst>
                                      </p:cBhvr>
                                      <p:tavLst>
                                        <p:tav tm="0">
                                          <p:val>
                                            <p:strVal val="#ppt_w*0.70"/>
                                          </p:val>
                                        </p:tav>
                                        <p:tav tm="100000">
                                          <p:val>
                                            <p:strVal val="#ppt_w"/>
                                          </p:val>
                                        </p:tav>
                                      </p:tavLst>
                                    </p:anim>
                                    <p:anim calcmode="lin" valueType="num">
                                      <p:cBhvr>
                                        <p:cTn id="33" dur="1000" fill="hold"/>
                                        <p:tgtEl>
                                          <p:spTgt spid="3">
                                            <p:txEl>
                                              <p:pRg st="3" end="3"/>
                                            </p:txEl>
                                          </p:spTgt>
                                        </p:tgtEl>
                                        <p:attrNameLst>
                                          <p:attrName>ppt_h</p:attrName>
                                        </p:attrNameLst>
                                      </p:cBhvr>
                                      <p:tavLst>
                                        <p:tav tm="0">
                                          <p:val>
                                            <p:strVal val="#ppt_h"/>
                                          </p:val>
                                        </p:tav>
                                        <p:tav tm="100000">
                                          <p:val>
                                            <p:strVal val="#ppt_h"/>
                                          </p:val>
                                        </p:tav>
                                      </p:tavLst>
                                    </p:anim>
                                    <p:animEffect transition="in" filter="fade">
                                      <p:cBhvr>
                                        <p:cTn id="34"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bwMode="auto">
          <a:xfrm>
            <a:off x="1143000" y="1447800"/>
            <a:ext cx="7086600" cy="4267200"/>
          </a:xfrm>
          <a:prstGeom prst="rect">
            <a:avLst/>
          </a:prstGeom>
          <a:noFill/>
          <a:ln>
            <a:miter lim="800000"/>
            <a:headEnd/>
            <a:tailEnd/>
          </a:ln>
        </p:spPr>
        <p:txBody>
          <a:bodyPr vert="horz" lIns="91440" tIns="45720" rIns="91440" bIns="45720" rtlCol="0" anchor="t">
            <a:noAutofit/>
          </a:bodyPr>
          <a:lstStyle/>
          <a:p>
            <a:pPr marL="274320" marR="0" lvl="0" indent="-274320" algn="r" defTabSz="914400" rtl="1" eaLnBrk="1" fontAlgn="auto" latinLnBrk="0" hangingPunct="1">
              <a:lnSpc>
                <a:spcPct val="150000"/>
              </a:lnSpc>
              <a:spcBef>
                <a:spcPct val="20000"/>
              </a:spcBef>
              <a:spcAft>
                <a:spcPct val="50000"/>
              </a:spcAft>
              <a:buClr>
                <a:schemeClr val="tx1"/>
              </a:buClr>
              <a:buSzPct val="85000"/>
              <a:buFontTx/>
              <a:buNone/>
              <a:tabLst/>
              <a:defRPr/>
            </a:pPr>
            <a:r>
              <a:rPr kumimoji="0" lang="fa-IR" sz="2000" b="0" i="0" u="none" strike="noStrike" kern="1200" cap="none" spc="0" normalizeH="0" baseline="0" noProof="0" dirty="0" smtClean="0">
                <a:ln>
                  <a:noFill/>
                </a:ln>
                <a:solidFill>
                  <a:schemeClr val="tx1"/>
                </a:solidFill>
                <a:effectLst/>
                <a:uLnTx/>
                <a:uFillTx/>
                <a:latin typeface="+mn-lt"/>
                <a:ea typeface="+mn-ea"/>
              </a:rPr>
              <a:t>   در این روش یکی از مشخصات کمی کالا مانند وزن (گرم ، کیلو ، تن) ، تعداد (وزن ، دستگاه ، و ...) ، ابعاد (متر ، اینچ ، متر مربع و ...) و یا گنجایش (لیتر ، گالن) مد نظر قرار می گیرد و براساس آن مبلغ معینی حقوق ورودی وضع می گردد . این نوع تعرفه در رابطه با کیفیت و ارزش کالاهای خاص نامتناسب و غیر منطقی است . </a:t>
            </a:r>
          </a:p>
          <a:p>
            <a:pPr marL="274320" marR="0" lvl="0" indent="-274320" algn="r" defTabSz="914400" rtl="1" eaLnBrk="1" fontAlgn="auto" latinLnBrk="0" hangingPunct="1">
              <a:lnSpc>
                <a:spcPct val="150000"/>
              </a:lnSpc>
              <a:spcBef>
                <a:spcPct val="20000"/>
              </a:spcBef>
              <a:spcAft>
                <a:spcPct val="50000"/>
              </a:spcAft>
              <a:buClr>
                <a:schemeClr val="tx1"/>
              </a:buClr>
              <a:buSzPct val="85000"/>
              <a:buFontTx/>
              <a:buNone/>
              <a:tabLst/>
              <a:defRPr/>
            </a:pPr>
            <a:r>
              <a:rPr kumimoji="0" lang="fa-IR" sz="2000" b="0" i="0" u="none" strike="noStrike" kern="1200" cap="none" spc="0" normalizeH="0" baseline="0" noProof="0" dirty="0" smtClean="0">
                <a:ln>
                  <a:noFill/>
                </a:ln>
                <a:solidFill>
                  <a:schemeClr val="tx1"/>
                </a:solidFill>
                <a:effectLst/>
                <a:uLnTx/>
                <a:uFillTx/>
                <a:latin typeface="+mn-lt"/>
                <a:ea typeface="+mn-ea"/>
              </a:rPr>
              <a:t>   زیرا وقتی که از هر عدد کیس کامپیوتر وارداتی مبلغ 70000 ریال حقوق ورودی اخذ شود روشن است که بار و فشار این مبلغ نسبت به دو نوع کیس با مارک های مختلف و وزن های متفاوت و ساخت های متفاوت یکسان نمی باشد . </a:t>
            </a:r>
            <a:endParaRPr kumimoji="0" lang="fa-IR" sz="1600" b="0" i="0" u="none" strike="noStrike" kern="1200" cap="none" spc="0" normalizeH="0" baseline="0" noProof="0" dirty="0" smtClean="0">
              <a:ln>
                <a:noFill/>
              </a:ln>
              <a:solidFill>
                <a:schemeClr val="tx1"/>
              </a:solidFill>
              <a:effectLst/>
              <a:uLnTx/>
              <a:uFillTx/>
              <a:latin typeface="+mn-lt"/>
              <a:ea typeface="+mn-ea"/>
            </a:endParaRPr>
          </a:p>
        </p:txBody>
      </p:sp>
      <p:sp>
        <p:nvSpPr>
          <p:cNvPr id="3" name="Rectangle 4"/>
          <p:cNvSpPr txBox="1">
            <a:spLocks noChangeArrowheads="1"/>
          </p:cNvSpPr>
          <p:nvPr/>
        </p:nvSpPr>
        <p:spPr bwMode="auto">
          <a:xfrm>
            <a:off x="1676400" y="990600"/>
            <a:ext cx="6326187" cy="890587"/>
          </a:xfrm>
          <a:prstGeom prst="rect">
            <a:avLst/>
          </a:prstGeom>
          <a:noFill/>
          <a:ln>
            <a:miter lim="800000"/>
            <a:headEnd/>
            <a:tailEnd/>
          </a:ln>
        </p:spPr>
        <p:txBody>
          <a:bodyPr vert="horz" lIns="91440" tIns="45720" rIns="91440" bIns="45720" rtlCol="0" anchor="ctr">
            <a:normAutofit lnSpcReduction="10000"/>
          </a:bodyPr>
          <a:lstStyle/>
          <a:p>
            <a:pPr marL="0" marR="0" lvl="0" indent="0" algn="r" defTabSz="914400" rtl="1" eaLnBrk="1" fontAlgn="auto" latinLnBrk="0" hangingPunct="1">
              <a:lnSpc>
                <a:spcPct val="100000"/>
              </a:lnSpc>
              <a:spcBef>
                <a:spcPct val="0"/>
              </a:spcBef>
              <a:spcAft>
                <a:spcPts val="0"/>
              </a:spcAft>
              <a:buClrTx/>
              <a:buSzTx/>
              <a:buFontTx/>
              <a:buNone/>
              <a:tabLst/>
              <a:defRPr/>
            </a:pPr>
            <a:endParaRPr kumimoji="0" lang="en-US" sz="5400" b="0" i="0" u="none" strike="noStrike" kern="1200" cap="none" spc="0" normalizeH="0" baseline="0" noProof="0" dirty="0" smtClean="0">
              <a:ln>
                <a:noFill/>
              </a:ln>
              <a:solidFill>
                <a:schemeClr val="tx1"/>
              </a:solidFill>
              <a:effectLst/>
              <a:uLnTx/>
              <a:uFillTx/>
              <a:latin typeface="+mj-lt"/>
              <a:ea typeface="+mj-ea"/>
              <a:cs typeface="+mj-cs"/>
            </a:endParaRPr>
          </a:p>
        </p:txBody>
      </p:sp>
      <p:sp>
        <p:nvSpPr>
          <p:cNvPr id="4" name="Horizontal Scroll 3"/>
          <p:cNvSpPr/>
          <p:nvPr/>
        </p:nvSpPr>
        <p:spPr>
          <a:xfrm>
            <a:off x="6400800" y="609600"/>
            <a:ext cx="1752600" cy="685800"/>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rtl="1">
              <a:spcBef>
                <a:spcPct val="0"/>
              </a:spcBef>
              <a:defRPr/>
            </a:pPr>
            <a:r>
              <a:rPr lang="fa-IR" sz="2400" b="1" dirty="0" smtClean="0">
                <a:solidFill>
                  <a:srgbClr val="002060"/>
                </a:solidFill>
              </a:rPr>
              <a:t>تعرفه مقداری</a:t>
            </a:r>
            <a:endParaRPr lang="en-US" sz="3200" dirty="0" smtClean="0">
              <a:solidFill>
                <a:srgbClr val="002060"/>
              </a:solidFill>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1000" fill="hold"/>
                                        <p:tgtEl>
                                          <p:spTgt spid="2">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2">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2">
                                            <p:txEl>
                                              <p:pRg st="0" end="0"/>
                                            </p:txEl>
                                          </p:spTgt>
                                        </p:tgtEl>
                                      </p:cBhvr>
                                    </p:animEffect>
                                  </p:childTnLst>
                                </p:cTn>
                              </p:par>
                            </p:childTnLst>
                          </p:cTn>
                        </p:par>
                        <p:par>
                          <p:cTn id="10" fill="hold">
                            <p:stCondLst>
                              <p:cond delay="1000"/>
                            </p:stCondLst>
                            <p:childTnLst>
                              <p:par>
                                <p:cTn id="11" presetID="55" presetClass="entr" presetSubtype="0" fill="hold" nodeType="after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p:cTn id="13" dur="1000" fill="hold"/>
                                        <p:tgtEl>
                                          <p:spTgt spid="2">
                                            <p:txEl>
                                              <p:pRg st="1" end="1"/>
                                            </p:txEl>
                                          </p:spTgt>
                                        </p:tgtEl>
                                        <p:attrNameLst>
                                          <p:attrName>ppt_w</p:attrName>
                                        </p:attrNameLst>
                                      </p:cBhvr>
                                      <p:tavLst>
                                        <p:tav tm="0">
                                          <p:val>
                                            <p:strVal val="#ppt_w*0.70"/>
                                          </p:val>
                                        </p:tav>
                                        <p:tav tm="100000">
                                          <p:val>
                                            <p:strVal val="#ppt_w"/>
                                          </p:val>
                                        </p:tav>
                                      </p:tavLst>
                                    </p:anim>
                                    <p:anim calcmode="lin" valueType="num">
                                      <p:cBhvr>
                                        <p:cTn id="14" dur="1000" fill="hold"/>
                                        <p:tgtEl>
                                          <p:spTgt spid="2">
                                            <p:txEl>
                                              <p:pRg st="1" end="1"/>
                                            </p:txEl>
                                          </p:spTgt>
                                        </p:tgtEl>
                                        <p:attrNameLst>
                                          <p:attrName>ppt_h</p:attrName>
                                        </p:attrNameLst>
                                      </p:cBhvr>
                                      <p:tavLst>
                                        <p:tav tm="0">
                                          <p:val>
                                            <p:strVal val="#ppt_h"/>
                                          </p:val>
                                        </p:tav>
                                        <p:tav tm="100000">
                                          <p:val>
                                            <p:strVal val="#ppt_h"/>
                                          </p:val>
                                        </p:tav>
                                      </p:tavLst>
                                    </p:anim>
                                    <p:animEffect transition="in" filter="fade">
                                      <p:cBhvr>
                                        <p:cTn id="15" dur="1000"/>
                                        <p:tgtEl>
                                          <p:spTgt spid="2">
                                            <p:txEl>
                                              <p:pRg st="1" end="1"/>
                                            </p:txEl>
                                          </p:spTgt>
                                        </p:tgtEl>
                                      </p:cBhvr>
                                    </p:animEffect>
                                  </p:childTnLst>
                                </p:cTn>
                              </p:par>
                            </p:childTnLst>
                          </p:cTn>
                        </p:par>
                        <p:par>
                          <p:cTn id="16" fill="hold">
                            <p:stCondLst>
                              <p:cond delay="2000"/>
                            </p:stCondLst>
                            <p:childTnLst>
                              <p:par>
                                <p:cTn id="17" presetID="35"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2000"/>
                                        <p:tgtEl>
                                          <p:spTgt spid="3"/>
                                        </p:tgtEl>
                                      </p:cBhvr>
                                    </p:animEffect>
                                    <p:anim calcmode="lin" valueType="num">
                                      <p:cBhvr>
                                        <p:cTn id="20" dur="2000" fill="hold"/>
                                        <p:tgtEl>
                                          <p:spTgt spid="3"/>
                                        </p:tgtEl>
                                        <p:attrNameLst>
                                          <p:attrName>style.rotation</p:attrName>
                                        </p:attrNameLst>
                                      </p:cBhvr>
                                      <p:tavLst>
                                        <p:tav tm="0">
                                          <p:val>
                                            <p:fltVal val="720"/>
                                          </p:val>
                                        </p:tav>
                                        <p:tav tm="100000">
                                          <p:val>
                                            <p:fltVal val="0"/>
                                          </p:val>
                                        </p:tav>
                                      </p:tavLst>
                                    </p:anim>
                                    <p:anim calcmode="lin" valueType="num">
                                      <p:cBhvr>
                                        <p:cTn id="21" dur="2000" fill="hold"/>
                                        <p:tgtEl>
                                          <p:spTgt spid="3"/>
                                        </p:tgtEl>
                                        <p:attrNameLst>
                                          <p:attrName>ppt_h</p:attrName>
                                        </p:attrNameLst>
                                      </p:cBhvr>
                                      <p:tavLst>
                                        <p:tav tm="0">
                                          <p:val>
                                            <p:fltVal val="0"/>
                                          </p:val>
                                        </p:tav>
                                        <p:tav tm="100000">
                                          <p:val>
                                            <p:strVal val="#ppt_h"/>
                                          </p:val>
                                        </p:tav>
                                      </p:tavLst>
                                    </p:anim>
                                    <p:anim calcmode="lin" valueType="num">
                                      <p:cBhvr>
                                        <p:cTn id="22" dur="2000" fill="hold"/>
                                        <p:tgtEl>
                                          <p:spTgt spid="3"/>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bwMode="auto">
          <a:xfrm>
            <a:off x="990600" y="1295400"/>
            <a:ext cx="7315200" cy="4724400"/>
          </a:xfrm>
          <a:prstGeom prst="rect">
            <a:avLst/>
          </a:prstGeom>
          <a:noFill/>
          <a:ln>
            <a:miter lim="800000"/>
            <a:headEnd/>
            <a:tailEnd/>
          </a:ln>
        </p:spPr>
        <p:txBody>
          <a:bodyPr vert="horz" lIns="91440" tIns="45720" rIns="91440" bIns="45720" rtlCol="0" anchor="t">
            <a:noAutofit/>
          </a:bodyPr>
          <a:lstStyle/>
          <a:p>
            <a:pPr marL="274320" marR="0" lvl="0" indent="-274320" algn="r" defTabSz="914400" rtl="1" eaLnBrk="1" fontAlgn="auto" latinLnBrk="0" hangingPunct="1">
              <a:lnSpc>
                <a:spcPct val="150000"/>
              </a:lnSpc>
              <a:spcBef>
                <a:spcPct val="20000"/>
              </a:spcBef>
              <a:spcAft>
                <a:spcPct val="50000"/>
              </a:spcAft>
              <a:buClr>
                <a:schemeClr val="tx1"/>
              </a:buClr>
              <a:buSzPct val="85000"/>
              <a:buFontTx/>
              <a:buNone/>
              <a:tabLst/>
              <a:defRPr/>
            </a:pPr>
            <a:r>
              <a:rPr kumimoji="0" lang="fa-IR" sz="2000" b="0" i="0" u="none" strike="noStrike" kern="1200" cap="none" spc="0" normalizeH="0" baseline="0" noProof="0" dirty="0" smtClean="0">
                <a:ln>
                  <a:noFill/>
                </a:ln>
                <a:solidFill>
                  <a:schemeClr val="tx1"/>
                </a:solidFill>
                <a:effectLst/>
                <a:uLnTx/>
                <a:uFillTx/>
                <a:latin typeface="+mn-lt"/>
                <a:ea typeface="+mn-ea"/>
              </a:rPr>
              <a:t>   در این روش چون بعضا و غالبا معیار محاسبه حقوق ورودی وزن خالص کالا است مشکل محاسبه وزن خالص کالا نیز وجود دارد . در مواردی بایستی به توزین های متعدد و یا باز کردن و فله کردن کالا اقدام کرد که در این صورت ممکن است کالا از حالت مورد پذیرش بازار خارج گردد و ضرر و زیان فراوانی به صاحبش وارد آید . به دلیل لفاف بندی مضاعف و موارد مشابه دیگر</a:t>
            </a:r>
          </a:p>
          <a:p>
            <a:pPr marL="274320" marR="0" lvl="0" indent="-274320" algn="r" defTabSz="914400" rtl="1" eaLnBrk="1" fontAlgn="auto" latinLnBrk="0" hangingPunct="1">
              <a:lnSpc>
                <a:spcPct val="150000"/>
              </a:lnSpc>
              <a:spcBef>
                <a:spcPct val="20000"/>
              </a:spcBef>
              <a:spcAft>
                <a:spcPct val="50000"/>
              </a:spcAft>
              <a:buClr>
                <a:schemeClr val="tx1"/>
              </a:buClr>
              <a:buSzPct val="85000"/>
              <a:buFontTx/>
              <a:buNone/>
              <a:tabLst/>
              <a:defRPr/>
            </a:pPr>
            <a:r>
              <a:rPr kumimoji="0" lang="fa-IR" sz="2000" b="0" i="0" u="none" strike="noStrike" kern="1200" cap="none" spc="0" normalizeH="0" baseline="0" noProof="0" dirty="0" smtClean="0">
                <a:ln>
                  <a:noFill/>
                </a:ln>
                <a:solidFill>
                  <a:schemeClr val="tx1"/>
                </a:solidFill>
                <a:effectLst/>
                <a:uLnTx/>
                <a:uFillTx/>
                <a:latin typeface="+mn-lt"/>
                <a:ea typeface="+mn-ea"/>
              </a:rPr>
              <a:t>   در ضمن تغییرات نرخ ارز و برابری ارزها در این روش بی اثر بوده و در حقوق ورودی بی تاثیر خواهد بود .</a:t>
            </a:r>
          </a:p>
          <a:p>
            <a:pPr marL="274320" marR="0" lvl="0" indent="-274320" algn="r" defTabSz="914400" rtl="1" eaLnBrk="1" fontAlgn="auto" latinLnBrk="0" hangingPunct="1">
              <a:lnSpc>
                <a:spcPct val="150000"/>
              </a:lnSpc>
              <a:spcBef>
                <a:spcPct val="20000"/>
              </a:spcBef>
              <a:spcAft>
                <a:spcPct val="50000"/>
              </a:spcAft>
              <a:buClr>
                <a:schemeClr val="tx1"/>
              </a:buClr>
              <a:buSzPct val="85000"/>
              <a:buFontTx/>
              <a:buNone/>
              <a:tabLst/>
              <a:defRPr/>
            </a:pPr>
            <a:r>
              <a:rPr kumimoji="0" lang="fa-IR" sz="2000" b="0" i="0" u="none" strike="noStrike" kern="1200" cap="none" spc="0" normalizeH="0" baseline="0" noProof="0" dirty="0" smtClean="0">
                <a:ln>
                  <a:noFill/>
                </a:ln>
                <a:solidFill>
                  <a:schemeClr val="tx1"/>
                </a:solidFill>
                <a:effectLst/>
                <a:uLnTx/>
                <a:uFillTx/>
                <a:latin typeface="+mn-lt"/>
                <a:ea typeface="+mn-ea"/>
              </a:rPr>
              <a:t>   خلاصه اینکه در تعرفه ثابت یا مقداری حقوق ورودی بر مبنای واحد ثابت کالا دریافت می شود (تعرفه آهن هر کیلو 500ریال است)</a:t>
            </a:r>
            <a:endParaRPr kumimoji="0" lang="fa-IR" b="0" i="0" u="none" strike="noStrike" kern="1200" cap="none" spc="0" normalizeH="0" baseline="0" noProof="0" dirty="0" smtClean="0">
              <a:ln>
                <a:noFill/>
              </a:ln>
              <a:solidFill>
                <a:schemeClr val="tx1"/>
              </a:solidFill>
              <a:effectLst/>
              <a:uLnTx/>
              <a:uFillTx/>
              <a:latin typeface="+mn-lt"/>
              <a:ea typeface="+mn-ea"/>
            </a:endParaRPr>
          </a:p>
        </p:txBody>
      </p:sp>
      <p:sp>
        <p:nvSpPr>
          <p:cNvPr id="3" name="Horizontal Scroll 2"/>
          <p:cNvSpPr/>
          <p:nvPr/>
        </p:nvSpPr>
        <p:spPr>
          <a:xfrm>
            <a:off x="6400800" y="609600"/>
            <a:ext cx="1752600" cy="685800"/>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rtl="1">
              <a:spcBef>
                <a:spcPct val="0"/>
              </a:spcBef>
              <a:defRPr/>
            </a:pPr>
            <a:r>
              <a:rPr lang="fa-IR" sz="2400" b="1" dirty="0" smtClean="0">
                <a:solidFill>
                  <a:srgbClr val="002060"/>
                </a:solidFill>
              </a:rPr>
              <a:t>تعرفه مقداری</a:t>
            </a:r>
            <a:endParaRPr lang="en-US" sz="3200" dirty="0" smtClean="0">
              <a:solidFill>
                <a:srgbClr val="002060"/>
              </a:solidFill>
            </a:endParaRPr>
          </a:p>
        </p:txBody>
      </p:sp>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1000" fill="hold"/>
                                        <p:tgtEl>
                                          <p:spTgt spid="2">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2">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2">
                                            <p:txEl>
                                              <p:pRg st="0" end="0"/>
                                            </p:txEl>
                                          </p:spTgt>
                                        </p:tgtEl>
                                      </p:cBhvr>
                                    </p:animEffect>
                                  </p:childTnLst>
                                </p:cTn>
                              </p:par>
                            </p:childTnLst>
                          </p:cTn>
                        </p:par>
                        <p:par>
                          <p:cTn id="10" fill="hold">
                            <p:stCondLst>
                              <p:cond delay="1000"/>
                            </p:stCondLst>
                            <p:childTnLst>
                              <p:par>
                                <p:cTn id="11" presetID="55" presetClass="entr" presetSubtype="0" fill="hold" nodeType="after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p:cTn id="13" dur="1000" fill="hold"/>
                                        <p:tgtEl>
                                          <p:spTgt spid="2">
                                            <p:txEl>
                                              <p:pRg st="1" end="1"/>
                                            </p:txEl>
                                          </p:spTgt>
                                        </p:tgtEl>
                                        <p:attrNameLst>
                                          <p:attrName>ppt_w</p:attrName>
                                        </p:attrNameLst>
                                      </p:cBhvr>
                                      <p:tavLst>
                                        <p:tav tm="0">
                                          <p:val>
                                            <p:strVal val="#ppt_w*0.70"/>
                                          </p:val>
                                        </p:tav>
                                        <p:tav tm="100000">
                                          <p:val>
                                            <p:strVal val="#ppt_w"/>
                                          </p:val>
                                        </p:tav>
                                      </p:tavLst>
                                    </p:anim>
                                    <p:anim calcmode="lin" valueType="num">
                                      <p:cBhvr>
                                        <p:cTn id="14" dur="1000" fill="hold"/>
                                        <p:tgtEl>
                                          <p:spTgt spid="2">
                                            <p:txEl>
                                              <p:pRg st="1" end="1"/>
                                            </p:txEl>
                                          </p:spTgt>
                                        </p:tgtEl>
                                        <p:attrNameLst>
                                          <p:attrName>ppt_h</p:attrName>
                                        </p:attrNameLst>
                                      </p:cBhvr>
                                      <p:tavLst>
                                        <p:tav tm="0">
                                          <p:val>
                                            <p:strVal val="#ppt_h"/>
                                          </p:val>
                                        </p:tav>
                                        <p:tav tm="100000">
                                          <p:val>
                                            <p:strVal val="#ppt_h"/>
                                          </p:val>
                                        </p:tav>
                                      </p:tavLst>
                                    </p:anim>
                                    <p:animEffect transition="in" filter="fade">
                                      <p:cBhvr>
                                        <p:cTn id="15" dur="1000"/>
                                        <p:tgtEl>
                                          <p:spTgt spid="2">
                                            <p:txEl>
                                              <p:pRg st="1" end="1"/>
                                            </p:txEl>
                                          </p:spTgt>
                                        </p:tgtEl>
                                      </p:cBhvr>
                                    </p:animEffect>
                                  </p:childTnLst>
                                </p:cTn>
                              </p:par>
                            </p:childTnLst>
                          </p:cTn>
                        </p:par>
                        <p:par>
                          <p:cTn id="16" fill="hold">
                            <p:stCondLst>
                              <p:cond delay="2000"/>
                            </p:stCondLst>
                            <p:childTnLst>
                              <p:par>
                                <p:cTn id="17" presetID="55" presetClass="entr" presetSubtype="0" fill="hold" nodeType="after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p:cTn id="19" dur="1000" fill="hold"/>
                                        <p:tgtEl>
                                          <p:spTgt spid="2">
                                            <p:txEl>
                                              <p:pRg st="2" end="2"/>
                                            </p:txEl>
                                          </p:spTgt>
                                        </p:tgtEl>
                                        <p:attrNameLst>
                                          <p:attrName>ppt_w</p:attrName>
                                        </p:attrNameLst>
                                      </p:cBhvr>
                                      <p:tavLst>
                                        <p:tav tm="0">
                                          <p:val>
                                            <p:strVal val="#ppt_w*0.70"/>
                                          </p:val>
                                        </p:tav>
                                        <p:tav tm="100000">
                                          <p:val>
                                            <p:strVal val="#ppt_w"/>
                                          </p:val>
                                        </p:tav>
                                      </p:tavLst>
                                    </p:anim>
                                    <p:anim calcmode="lin" valueType="num">
                                      <p:cBhvr>
                                        <p:cTn id="20" dur="1000" fill="hold"/>
                                        <p:tgtEl>
                                          <p:spTgt spid="2">
                                            <p:txEl>
                                              <p:pRg st="2" end="2"/>
                                            </p:txEl>
                                          </p:spTgt>
                                        </p:tgtEl>
                                        <p:attrNameLst>
                                          <p:attrName>ppt_h</p:attrName>
                                        </p:attrNameLst>
                                      </p:cBhvr>
                                      <p:tavLst>
                                        <p:tav tm="0">
                                          <p:val>
                                            <p:strVal val="#ppt_h"/>
                                          </p:val>
                                        </p:tav>
                                        <p:tav tm="100000">
                                          <p:val>
                                            <p:strVal val="#ppt_h"/>
                                          </p:val>
                                        </p:tav>
                                      </p:tavLst>
                                    </p:anim>
                                    <p:animEffect transition="in" filter="fade">
                                      <p:cBhvr>
                                        <p:cTn id="21" dur="10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914400" y="1600200"/>
            <a:ext cx="7162800" cy="4247317"/>
          </a:xfrm>
          <a:prstGeom prst="rect">
            <a:avLst/>
          </a:prstGeom>
          <a:noFill/>
        </p:spPr>
        <p:txBody>
          <a:bodyPr wrap="square" rtlCol="0">
            <a:spAutoFit/>
          </a:bodyPr>
          <a:lstStyle/>
          <a:p>
            <a:pPr algn="r" rtl="1">
              <a:lnSpc>
                <a:spcPct val="150000"/>
              </a:lnSpc>
            </a:pPr>
            <a:r>
              <a:rPr lang="fa-IR" sz="2000" dirty="0" smtClean="0"/>
              <a:t>کلمه گمرک ، به عنوان یک اصطلاح بین المللی ، توسط شورای همکاری گمرکی ، به شرح زیر تعریف شده :</a:t>
            </a:r>
          </a:p>
          <a:p>
            <a:pPr algn="r" rtl="1">
              <a:lnSpc>
                <a:spcPct val="150000"/>
              </a:lnSpc>
            </a:pPr>
            <a:r>
              <a:rPr lang="fa-IR" sz="2000" dirty="0" smtClean="0"/>
              <a:t>گمرک : سازمانی است دولتی که مسئول اجرای قانون گمرک، وصول حقوق و عوارض ورودی و صدوری و همچنین واردات ، ترانزیت و صادرات کالا می باشد.</a:t>
            </a:r>
          </a:p>
          <a:p>
            <a:pPr algn="r" rtl="1">
              <a:lnSpc>
                <a:spcPct val="150000"/>
              </a:lnSpc>
            </a:pPr>
            <a:r>
              <a:rPr lang="fa-IR" sz="2000" dirty="0" smtClean="0"/>
              <a:t>شورای همکاری گمرکی (</a:t>
            </a:r>
            <a:r>
              <a:rPr lang="en-US" sz="2000" dirty="0" smtClean="0"/>
              <a:t> (C.C.C</a:t>
            </a:r>
            <a:r>
              <a:rPr lang="fa-IR" sz="2000" dirty="0" smtClean="0"/>
              <a:t>در اجرای وظایف و هدف های خود ، روش های گمرکی و اصطلاحات معمول و متداول را به منظور ایجاد هماهنگی در سطوح بین المللی تعریف نموده است.</a:t>
            </a:r>
          </a:p>
          <a:p>
            <a:pPr algn="r" rtl="1">
              <a:lnSpc>
                <a:spcPct val="150000"/>
              </a:lnSpc>
            </a:pPr>
            <a:r>
              <a:rPr lang="fa-IR" sz="2000" dirty="0" smtClean="0"/>
              <a:t>هر یک از کشور های عضو شورا نیز کم و بیش با حفظ مفاهیم اصطلاحات ، بر اساس تعریف شورا عمل نموده اند.</a:t>
            </a:r>
            <a:endParaRPr lang="en-US" sz="2000" dirty="0"/>
          </a:p>
        </p:txBody>
      </p:sp>
      <p:sp>
        <p:nvSpPr>
          <p:cNvPr id="4" name="Horizontal Scroll 3"/>
          <p:cNvSpPr/>
          <p:nvPr/>
        </p:nvSpPr>
        <p:spPr>
          <a:xfrm>
            <a:off x="6096000" y="609600"/>
            <a:ext cx="2057400" cy="685800"/>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fa-IR" sz="2400" b="1" dirty="0" smtClean="0">
                <a:solidFill>
                  <a:srgbClr val="002060"/>
                </a:solidFill>
              </a:rPr>
              <a:t>تعریف گمرک</a:t>
            </a: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bwMode="auto">
          <a:xfrm>
            <a:off x="914400" y="1447800"/>
            <a:ext cx="7315200" cy="4495800"/>
          </a:xfrm>
          <a:prstGeom prst="rect">
            <a:avLst/>
          </a:prstGeom>
          <a:noFill/>
          <a:ln>
            <a:miter lim="800000"/>
            <a:headEnd/>
            <a:tailEnd/>
          </a:ln>
        </p:spPr>
        <p:txBody>
          <a:bodyPr vert="horz" lIns="91440" tIns="45720" rIns="91440" bIns="45720" rtlCol="0" anchor="t">
            <a:noAutofit/>
          </a:bodyPr>
          <a:lstStyle/>
          <a:p>
            <a:pPr marL="274320" marR="0" lvl="0" indent="-274320" algn="r" defTabSz="914400" rtl="1" eaLnBrk="1" fontAlgn="auto" latinLnBrk="0" hangingPunct="1">
              <a:lnSpc>
                <a:spcPct val="150000"/>
              </a:lnSpc>
              <a:spcBef>
                <a:spcPct val="20000"/>
              </a:spcBef>
              <a:spcAft>
                <a:spcPct val="50000"/>
              </a:spcAft>
              <a:buClr>
                <a:schemeClr val="tx1"/>
              </a:buClr>
              <a:buSzPct val="85000"/>
              <a:buFontTx/>
              <a:buNone/>
              <a:tabLst/>
              <a:defRPr/>
            </a:pPr>
            <a:r>
              <a:rPr kumimoji="0" lang="fa-IR" sz="2000" b="0" i="0" u="none" strike="noStrike" kern="1200" cap="none" spc="0" normalizeH="0" baseline="0" noProof="0" dirty="0" smtClean="0">
                <a:ln>
                  <a:noFill/>
                </a:ln>
                <a:solidFill>
                  <a:schemeClr val="tx1"/>
                </a:solidFill>
                <a:effectLst/>
                <a:uLnTx/>
                <a:uFillTx/>
                <a:latin typeface="+mn-lt"/>
                <a:ea typeface="+mn-ea"/>
              </a:rPr>
              <a:t>   تعرفه ارزشی به صورت درصد معینی از ارزش کالاست ، زیرا قیمت کالا حاوی بسیاری از نکات و خصوصیات اقتصادی مربوط به کالاست (از جمله وضعیت عرضه و تقاضا و عوامل دیگر که بر قیمت کالا را مورد نظر تاثیر دارند ) بنابراین حقوق ورودی مبتنی بر تعرفه ارزشی خود به خود با این اوضاع و شرایط ارتباط و وابستگی پیدا می کند . </a:t>
            </a:r>
          </a:p>
          <a:p>
            <a:pPr marL="274320" marR="0" lvl="0" indent="-274320" algn="r" defTabSz="914400" rtl="1" eaLnBrk="1" fontAlgn="auto" latinLnBrk="0" hangingPunct="1">
              <a:lnSpc>
                <a:spcPct val="150000"/>
              </a:lnSpc>
              <a:spcBef>
                <a:spcPct val="20000"/>
              </a:spcBef>
              <a:spcAft>
                <a:spcPct val="50000"/>
              </a:spcAft>
              <a:buClr>
                <a:schemeClr val="tx1"/>
              </a:buClr>
              <a:buSzPct val="85000"/>
              <a:buFontTx/>
              <a:buNone/>
              <a:tabLst/>
              <a:defRPr/>
            </a:pPr>
            <a:r>
              <a:rPr kumimoji="0" lang="fa-IR" sz="2000" b="0" i="0" u="none" strike="noStrike" kern="1200" cap="none" spc="0" normalizeH="0" baseline="0" noProof="0" dirty="0" smtClean="0">
                <a:ln>
                  <a:noFill/>
                </a:ln>
                <a:solidFill>
                  <a:schemeClr val="tx1"/>
                </a:solidFill>
                <a:effectLst/>
                <a:uLnTx/>
                <a:uFillTx/>
                <a:latin typeface="+mn-lt"/>
                <a:ea typeface="+mn-ea"/>
              </a:rPr>
              <a:t>   این تعرفه با فلسفه و هدف فعلی وضع حقوق ورودی و انتظارات و توقعاتی که از آن می رود بیش تر هماهنگی و مطابقت دارد و در زمینه های تامین مالی هزینه های عمومی ، حمایت و حراست از مصنوعات داخلی و توزیع عادلانه تر درآمد و ثروت ملی نتایج مطلوب تری را به بار می آورد .</a:t>
            </a:r>
            <a:endParaRPr kumimoji="0" lang="fa-IR" sz="1600" b="0" i="0" u="none" strike="noStrike" kern="1200" cap="none" spc="0" normalizeH="0" baseline="0" noProof="0" dirty="0" smtClean="0">
              <a:ln>
                <a:noFill/>
              </a:ln>
              <a:solidFill>
                <a:schemeClr val="tx1"/>
              </a:solidFill>
              <a:effectLst/>
              <a:uLnTx/>
              <a:uFillTx/>
              <a:latin typeface="+mn-lt"/>
              <a:ea typeface="+mn-ea"/>
            </a:endParaRPr>
          </a:p>
        </p:txBody>
      </p:sp>
      <p:sp>
        <p:nvSpPr>
          <p:cNvPr id="3" name="Rectangle 4"/>
          <p:cNvSpPr txBox="1">
            <a:spLocks noChangeArrowheads="1"/>
          </p:cNvSpPr>
          <p:nvPr/>
        </p:nvSpPr>
        <p:spPr bwMode="auto">
          <a:xfrm>
            <a:off x="914400" y="838200"/>
            <a:ext cx="7011987" cy="652463"/>
          </a:xfrm>
          <a:prstGeom prst="rect">
            <a:avLst/>
          </a:prstGeom>
          <a:noFill/>
          <a:ln>
            <a:miter lim="800000"/>
            <a:headEnd/>
            <a:tailEnd/>
          </a:ln>
        </p:spPr>
        <p:txBody>
          <a:bodyPr vert="horz" lIns="91440" tIns="45720" rIns="91440" bIns="45720" rtlCol="0" anchor="ctr">
            <a:normAutofit fontScale="85000" lnSpcReduction="20000"/>
          </a:bodyPr>
          <a:lstStyle/>
          <a:p>
            <a:pPr marL="0" marR="0" lvl="0" indent="0" algn="r" defTabSz="914400" rtl="1" eaLnBrk="1" fontAlgn="auto" latinLnBrk="0" hangingPunct="1">
              <a:lnSpc>
                <a:spcPct val="100000"/>
              </a:lnSpc>
              <a:spcBef>
                <a:spcPct val="0"/>
              </a:spcBef>
              <a:spcAft>
                <a:spcPts val="0"/>
              </a:spcAft>
              <a:buClrTx/>
              <a:buSzTx/>
              <a:buFontTx/>
              <a:buNone/>
              <a:tabLst/>
              <a:defRPr/>
            </a:pPr>
            <a:endParaRPr kumimoji="0" lang="en-US" sz="5400" b="0" i="0" u="none" strike="noStrike" kern="1200" cap="none" spc="0" normalizeH="0" baseline="0" noProof="0" dirty="0" smtClean="0">
              <a:ln>
                <a:noFill/>
              </a:ln>
              <a:solidFill>
                <a:schemeClr val="tx1"/>
              </a:solidFill>
              <a:effectLst/>
              <a:uLnTx/>
              <a:uFillTx/>
              <a:latin typeface="+mj-lt"/>
              <a:ea typeface="+mj-ea"/>
              <a:cs typeface="+mj-cs"/>
            </a:endParaRPr>
          </a:p>
        </p:txBody>
      </p:sp>
      <p:sp>
        <p:nvSpPr>
          <p:cNvPr id="4" name="Horizontal Scroll 3"/>
          <p:cNvSpPr/>
          <p:nvPr/>
        </p:nvSpPr>
        <p:spPr>
          <a:xfrm>
            <a:off x="6400800" y="609600"/>
            <a:ext cx="1752600" cy="685800"/>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rtl="1">
              <a:spcBef>
                <a:spcPct val="0"/>
              </a:spcBef>
              <a:defRPr/>
            </a:pPr>
            <a:r>
              <a:rPr lang="fa-IR" sz="2400" b="1" dirty="0" smtClean="0">
                <a:solidFill>
                  <a:srgbClr val="002060"/>
                </a:solidFill>
              </a:rPr>
              <a:t>تعرفه ارزشی</a:t>
            </a:r>
            <a:endParaRPr lang="en-US" sz="3200" dirty="0" smtClean="0">
              <a:solidFill>
                <a:srgbClr val="002060"/>
              </a:solidFill>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1000" fill="hold"/>
                                        <p:tgtEl>
                                          <p:spTgt spid="2">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2">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2">
                                            <p:txEl>
                                              <p:pRg st="0" end="0"/>
                                            </p:txEl>
                                          </p:spTgt>
                                        </p:tgtEl>
                                      </p:cBhvr>
                                    </p:animEffect>
                                  </p:childTnLst>
                                </p:cTn>
                              </p:par>
                            </p:childTnLst>
                          </p:cTn>
                        </p:par>
                        <p:par>
                          <p:cTn id="10" fill="hold">
                            <p:stCondLst>
                              <p:cond delay="1000"/>
                            </p:stCondLst>
                            <p:childTnLst>
                              <p:par>
                                <p:cTn id="11" presetID="55" presetClass="entr" presetSubtype="0" fill="hold" nodeType="after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p:cTn id="13" dur="1000" fill="hold"/>
                                        <p:tgtEl>
                                          <p:spTgt spid="2">
                                            <p:txEl>
                                              <p:pRg st="1" end="1"/>
                                            </p:txEl>
                                          </p:spTgt>
                                        </p:tgtEl>
                                        <p:attrNameLst>
                                          <p:attrName>ppt_w</p:attrName>
                                        </p:attrNameLst>
                                      </p:cBhvr>
                                      <p:tavLst>
                                        <p:tav tm="0">
                                          <p:val>
                                            <p:strVal val="#ppt_w*0.70"/>
                                          </p:val>
                                        </p:tav>
                                        <p:tav tm="100000">
                                          <p:val>
                                            <p:strVal val="#ppt_w"/>
                                          </p:val>
                                        </p:tav>
                                      </p:tavLst>
                                    </p:anim>
                                    <p:anim calcmode="lin" valueType="num">
                                      <p:cBhvr>
                                        <p:cTn id="14" dur="1000" fill="hold"/>
                                        <p:tgtEl>
                                          <p:spTgt spid="2">
                                            <p:txEl>
                                              <p:pRg st="1" end="1"/>
                                            </p:txEl>
                                          </p:spTgt>
                                        </p:tgtEl>
                                        <p:attrNameLst>
                                          <p:attrName>ppt_h</p:attrName>
                                        </p:attrNameLst>
                                      </p:cBhvr>
                                      <p:tavLst>
                                        <p:tav tm="0">
                                          <p:val>
                                            <p:strVal val="#ppt_h"/>
                                          </p:val>
                                        </p:tav>
                                        <p:tav tm="100000">
                                          <p:val>
                                            <p:strVal val="#ppt_h"/>
                                          </p:val>
                                        </p:tav>
                                      </p:tavLst>
                                    </p:anim>
                                    <p:animEffect transition="in" filter="fade">
                                      <p:cBhvr>
                                        <p:cTn id="15" dur="1000"/>
                                        <p:tgtEl>
                                          <p:spTgt spid="2">
                                            <p:txEl>
                                              <p:pRg st="1" end="1"/>
                                            </p:txEl>
                                          </p:spTgt>
                                        </p:tgtEl>
                                      </p:cBhvr>
                                    </p:animEffect>
                                  </p:childTnLst>
                                </p:cTn>
                              </p:par>
                            </p:childTnLst>
                          </p:cTn>
                        </p:par>
                        <p:par>
                          <p:cTn id="16" fill="hold">
                            <p:stCondLst>
                              <p:cond delay="2000"/>
                            </p:stCondLst>
                            <p:childTnLst>
                              <p:par>
                                <p:cTn id="17" presetID="35"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2000"/>
                                        <p:tgtEl>
                                          <p:spTgt spid="3"/>
                                        </p:tgtEl>
                                      </p:cBhvr>
                                    </p:animEffect>
                                    <p:anim calcmode="lin" valueType="num">
                                      <p:cBhvr>
                                        <p:cTn id="20" dur="2000" fill="hold"/>
                                        <p:tgtEl>
                                          <p:spTgt spid="3"/>
                                        </p:tgtEl>
                                        <p:attrNameLst>
                                          <p:attrName>style.rotation</p:attrName>
                                        </p:attrNameLst>
                                      </p:cBhvr>
                                      <p:tavLst>
                                        <p:tav tm="0">
                                          <p:val>
                                            <p:fltVal val="720"/>
                                          </p:val>
                                        </p:tav>
                                        <p:tav tm="100000">
                                          <p:val>
                                            <p:fltVal val="0"/>
                                          </p:val>
                                        </p:tav>
                                      </p:tavLst>
                                    </p:anim>
                                    <p:anim calcmode="lin" valueType="num">
                                      <p:cBhvr>
                                        <p:cTn id="21" dur="2000" fill="hold"/>
                                        <p:tgtEl>
                                          <p:spTgt spid="3"/>
                                        </p:tgtEl>
                                        <p:attrNameLst>
                                          <p:attrName>ppt_h</p:attrName>
                                        </p:attrNameLst>
                                      </p:cBhvr>
                                      <p:tavLst>
                                        <p:tav tm="0">
                                          <p:val>
                                            <p:fltVal val="0"/>
                                          </p:val>
                                        </p:tav>
                                        <p:tav tm="100000">
                                          <p:val>
                                            <p:strVal val="#ppt_h"/>
                                          </p:val>
                                        </p:tav>
                                      </p:tavLst>
                                    </p:anim>
                                    <p:anim calcmode="lin" valueType="num">
                                      <p:cBhvr>
                                        <p:cTn id="22" dur="2000" fill="hold"/>
                                        <p:tgtEl>
                                          <p:spTgt spid="3"/>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bwMode="auto">
          <a:xfrm>
            <a:off x="1143000" y="1524000"/>
            <a:ext cx="6934200" cy="2362200"/>
          </a:xfrm>
          <a:prstGeom prst="rect">
            <a:avLst/>
          </a:prstGeom>
          <a:noFill/>
          <a:ln>
            <a:miter lim="800000"/>
            <a:headEnd/>
            <a:tailEnd/>
          </a:ln>
        </p:spPr>
        <p:txBody>
          <a:bodyPr/>
          <a:lstStyle/>
          <a:p>
            <a:pPr marL="342900" indent="-342900" algn="r">
              <a:spcBef>
                <a:spcPct val="20000"/>
              </a:spcBef>
              <a:spcAft>
                <a:spcPct val="50000"/>
              </a:spcAft>
              <a:buClr>
                <a:schemeClr val="tx1"/>
              </a:buClr>
              <a:defRPr/>
            </a:pPr>
            <a:endParaRPr lang="fa-IR" sz="2400" kern="0" dirty="0">
              <a:latin typeface="+mn-lt"/>
            </a:endParaRPr>
          </a:p>
          <a:p>
            <a:pPr marL="342900" indent="-342900" algn="r" rtl="1">
              <a:spcBef>
                <a:spcPct val="20000"/>
              </a:spcBef>
              <a:spcAft>
                <a:spcPct val="50000"/>
              </a:spcAft>
              <a:buClr>
                <a:schemeClr val="tx1"/>
              </a:buClr>
              <a:defRPr/>
            </a:pPr>
            <a:r>
              <a:rPr lang="fa-IR" sz="2400" kern="0" dirty="0">
                <a:latin typeface="+mn-lt"/>
              </a:rPr>
              <a:t>ترکیبی از دو تعرفه ارزشی و ثابت را تعرفه مرکب می گویند</a:t>
            </a:r>
            <a:r>
              <a:rPr lang="fa-IR" sz="2400" kern="0" dirty="0" smtClean="0">
                <a:latin typeface="+mn-lt"/>
              </a:rPr>
              <a:t>.</a:t>
            </a:r>
          </a:p>
          <a:p>
            <a:pPr marL="342900" indent="-342900" algn="r" rtl="1">
              <a:spcBef>
                <a:spcPct val="20000"/>
              </a:spcBef>
              <a:spcAft>
                <a:spcPct val="50000"/>
              </a:spcAft>
              <a:buClr>
                <a:schemeClr val="tx1"/>
              </a:buClr>
              <a:defRPr/>
            </a:pPr>
            <a:r>
              <a:rPr lang="fa-IR" sz="2400" kern="0" dirty="0" smtClean="0">
                <a:latin typeface="+mn-lt"/>
              </a:rPr>
              <a:t>مثل </a:t>
            </a:r>
            <a:r>
              <a:rPr lang="fa-IR" sz="2400" kern="0" dirty="0">
                <a:latin typeface="+mn-lt"/>
              </a:rPr>
              <a:t>تعرفه لاستیک خودرو 40 درصد ارزش بعلاوه هر حلقه 70000 ریال</a:t>
            </a:r>
          </a:p>
        </p:txBody>
      </p:sp>
      <p:sp>
        <p:nvSpPr>
          <p:cNvPr id="3" name="Rectangle 4"/>
          <p:cNvSpPr txBox="1">
            <a:spLocks noChangeArrowheads="1"/>
          </p:cNvSpPr>
          <p:nvPr/>
        </p:nvSpPr>
        <p:spPr bwMode="auto">
          <a:xfrm>
            <a:off x="4114800" y="914400"/>
            <a:ext cx="3887787" cy="1195387"/>
          </a:xfrm>
          <a:prstGeom prst="rect">
            <a:avLst/>
          </a:prstGeom>
          <a:noFill/>
          <a:ln>
            <a:miter lim="800000"/>
            <a:headEnd/>
            <a:tailEnd/>
          </a:ln>
        </p:spPr>
        <p:txBody>
          <a:bodyPr anchor="ctr"/>
          <a:lstStyle/>
          <a:p>
            <a:pPr algn="r">
              <a:defRPr/>
            </a:pPr>
            <a:endParaRPr lang="en-US" sz="5400" kern="0" dirty="0">
              <a:solidFill>
                <a:srgbClr val="FF0000"/>
              </a:solidFill>
              <a:latin typeface="+mj-lt"/>
              <a:ea typeface="+mj-ea"/>
              <a:cs typeface="+mj-cs"/>
            </a:endParaRPr>
          </a:p>
        </p:txBody>
      </p:sp>
      <p:sp>
        <p:nvSpPr>
          <p:cNvPr id="4" name="Horizontal Scroll 3"/>
          <p:cNvSpPr/>
          <p:nvPr/>
        </p:nvSpPr>
        <p:spPr>
          <a:xfrm>
            <a:off x="6400800" y="609600"/>
            <a:ext cx="1752600" cy="685800"/>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defRPr/>
            </a:pPr>
            <a:r>
              <a:rPr lang="fa-IR" sz="2400" b="1" kern="0" dirty="0" smtClean="0">
                <a:solidFill>
                  <a:srgbClr val="002060"/>
                </a:solidFill>
              </a:rPr>
              <a:t>تعرفه مرکب</a:t>
            </a:r>
            <a:endParaRPr lang="en-US" sz="3200" kern="0" dirty="0">
              <a:solidFill>
                <a:srgbClr val="002060"/>
              </a:solidFill>
            </a:endParaRPr>
          </a:p>
        </p:txBody>
      </p:sp>
      <p:pic>
        <p:nvPicPr>
          <p:cNvPr id="5" name="Picture 4" descr="309087.jpg"/>
          <p:cNvPicPr>
            <a:picLocks noChangeAspect="1"/>
          </p:cNvPicPr>
          <p:nvPr/>
        </p:nvPicPr>
        <p:blipFill>
          <a:blip r:embed="rId2" cstate="print"/>
          <a:stretch>
            <a:fillRect/>
          </a:stretch>
        </p:blipFill>
        <p:spPr>
          <a:xfrm>
            <a:off x="1524000" y="3810000"/>
            <a:ext cx="2580726" cy="197167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p:cTn id="7" dur="1000" fill="hold"/>
                                        <p:tgtEl>
                                          <p:spTgt spid="2">
                                            <p:txEl>
                                              <p:pRg st="1" end="1"/>
                                            </p:txEl>
                                          </p:spTgt>
                                        </p:tgtEl>
                                        <p:attrNameLst>
                                          <p:attrName>ppt_w</p:attrName>
                                        </p:attrNameLst>
                                      </p:cBhvr>
                                      <p:tavLst>
                                        <p:tav tm="0">
                                          <p:val>
                                            <p:strVal val="#ppt_w*0.70"/>
                                          </p:val>
                                        </p:tav>
                                        <p:tav tm="100000">
                                          <p:val>
                                            <p:strVal val="#ppt_w"/>
                                          </p:val>
                                        </p:tav>
                                      </p:tavLst>
                                    </p:anim>
                                    <p:anim calcmode="lin" valueType="num">
                                      <p:cBhvr>
                                        <p:cTn id="8" dur="1000" fill="hold"/>
                                        <p:tgtEl>
                                          <p:spTgt spid="2">
                                            <p:txEl>
                                              <p:pRg st="1" end="1"/>
                                            </p:txEl>
                                          </p:spTgt>
                                        </p:tgtEl>
                                        <p:attrNameLst>
                                          <p:attrName>ppt_h</p:attrName>
                                        </p:attrNameLst>
                                      </p:cBhvr>
                                      <p:tavLst>
                                        <p:tav tm="0">
                                          <p:val>
                                            <p:strVal val="#ppt_h"/>
                                          </p:val>
                                        </p:tav>
                                        <p:tav tm="100000">
                                          <p:val>
                                            <p:strVal val="#ppt_h"/>
                                          </p:val>
                                        </p:tav>
                                      </p:tavLst>
                                    </p:anim>
                                    <p:animEffect transition="in" filter="fade">
                                      <p:cBhvr>
                                        <p:cTn id="9" dur="1000"/>
                                        <p:tgtEl>
                                          <p:spTgt spid="2">
                                            <p:txEl>
                                              <p:pRg st="1" end="1"/>
                                            </p:txEl>
                                          </p:spTgt>
                                        </p:tgtEl>
                                      </p:cBhvr>
                                    </p:animEffect>
                                  </p:childTnLst>
                                </p:cTn>
                              </p:par>
                            </p:childTnLst>
                          </p:cTn>
                        </p:par>
                        <p:par>
                          <p:cTn id="10" fill="hold">
                            <p:stCondLst>
                              <p:cond delay="1000"/>
                            </p:stCondLst>
                            <p:childTnLst>
                              <p:par>
                                <p:cTn id="11" presetID="55" presetClass="entr" presetSubtype="0" fill="hold" nodeType="after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 calcmode="lin" valueType="num">
                                      <p:cBhvr>
                                        <p:cTn id="13" dur="1000" fill="hold"/>
                                        <p:tgtEl>
                                          <p:spTgt spid="2">
                                            <p:txEl>
                                              <p:pRg st="2" end="2"/>
                                            </p:txEl>
                                          </p:spTgt>
                                        </p:tgtEl>
                                        <p:attrNameLst>
                                          <p:attrName>ppt_w</p:attrName>
                                        </p:attrNameLst>
                                      </p:cBhvr>
                                      <p:tavLst>
                                        <p:tav tm="0">
                                          <p:val>
                                            <p:strVal val="#ppt_w*0.70"/>
                                          </p:val>
                                        </p:tav>
                                        <p:tav tm="100000">
                                          <p:val>
                                            <p:strVal val="#ppt_w"/>
                                          </p:val>
                                        </p:tav>
                                      </p:tavLst>
                                    </p:anim>
                                    <p:anim calcmode="lin" valueType="num">
                                      <p:cBhvr>
                                        <p:cTn id="14" dur="1000" fill="hold"/>
                                        <p:tgtEl>
                                          <p:spTgt spid="2">
                                            <p:txEl>
                                              <p:pRg st="2" end="2"/>
                                            </p:txEl>
                                          </p:spTgt>
                                        </p:tgtEl>
                                        <p:attrNameLst>
                                          <p:attrName>ppt_h</p:attrName>
                                        </p:attrNameLst>
                                      </p:cBhvr>
                                      <p:tavLst>
                                        <p:tav tm="0">
                                          <p:val>
                                            <p:strVal val="#ppt_h"/>
                                          </p:val>
                                        </p:tav>
                                        <p:tav tm="100000">
                                          <p:val>
                                            <p:strVal val="#ppt_h"/>
                                          </p:val>
                                        </p:tav>
                                      </p:tavLst>
                                    </p:anim>
                                    <p:animEffect transition="in" filter="fade">
                                      <p:cBhvr>
                                        <p:cTn id="15" dur="1000"/>
                                        <p:tgtEl>
                                          <p:spTgt spid="2">
                                            <p:txEl>
                                              <p:pRg st="2" end="2"/>
                                            </p:txEl>
                                          </p:spTgt>
                                        </p:tgtEl>
                                      </p:cBhvr>
                                    </p:animEffect>
                                  </p:childTnLst>
                                </p:cTn>
                              </p:par>
                            </p:childTnLst>
                          </p:cTn>
                        </p:par>
                        <p:par>
                          <p:cTn id="16" fill="hold">
                            <p:stCondLst>
                              <p:cond delay="2000"/>
                            </p:stCondLst>
                            <p:childTnLst>
                              <p:par>
                                <p:cTn id="17" presetID="35"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2000"/>
                                        <p:tgtEl>
                                          <p:spTgt spid="3"/>
                                        </p:tgtEl>
                                      </p:cBhvr>
                                    </p:animEffect>
                                    <p:anim calcmode="lin" valueType="num">
                                      <p:cBhvr>
                                        <p:cTn id="20" dur="2000" fill="hold"/>
                                        <p:tgtEl>
                                          <p:spTgt spid="3"/>
                                        </p:tgtEl>
                                        <p:attrNameLst>
                                          <p:attrName>style.rotation</p:attrName>
                                        </p:attrNameLst>
                                      </p:cBhvr>
                                      <p:tavLst>
                                        <p:tav tm="0">
                                          <p:val>
                                            <p:fltVal val="720"/>
                                          </p:val>
                                        </p:tav>
                                        <p:tav tm="100000">
                                          <p:val>
                                            <p:fltVal val="0"/>
                                          </p:val>
                                        </p:tav>
                                      </p:tavLst>
                                    </p:anim>
                                    <p:anim calcmode="lin" valueType="num">
                                      <p:cBhvr>
                                        <p:cTn id="21" dur="2000" fill="hold"/>
                                        <p:tgtEl>
                                          <p:spTgt spid="3"/>
                                        </p:tgtEl>
                                        <p:attrNameLst>
                                          <p:attrName>ppt_h</p:attrName>
                                        </p:attrNameLst>
                                      </p:cBhvr>
                                      <p:tavLst>
                                        <p:tav tm="0">
                                          <p:val>
                                            <p:fltVal val="0"/>
                                          </p:val>
                                        </p:tav>
                                        <p:tav tm="100000">
                                          <p:val>
                                            <p:strVal val="#ppt_h"/>
                                          </p:val>
                                        </p:tav>
                                      </p:tavLst>
                                    </p:anim>
                                    <p:anim calcmode="lin" valueType="num">
                                      <p:cBhvr>
                                        <p:cTn id="22" dur="2000" fill="hold"/>
                                        <p:tgtEl>
                                          <p:spTgt spid="3"/>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bwMode="auto">
          <a:xfrm>
            <a:off x="1295401" y="1524000"/>
            <a:ext cx="4114800" cy="3471862"/>
          </a:xfrm>
          <a:prstGeom prst="rect">
            <a:avLst/>
          </a:prstGeom>
          <a:noFill/>
          <a:ln>
            <a:miter lim="800000"/>
            <a:headEnd/>
            <a:tailEnd/>
          </a:ln>
        </p:spPr>
        <p:txBody>
          <a:bodyPr/>
          <a:lstStyle/>
          <a:p>
            <a:pPr marL="342900" indent="-342900" algn="just" rtl="1">
              <a:lnSpc>
                <a:spcPct val="150000"/>
              </a:lnSpc>
              <a:spcBef>
                <a:spcPct val="20000"/>
              </a:spcBef>
              <a:spcAft>
                <a:spcPct val="50000"/>
              </a:spcAft>
              <a:buClr>
                <a:schemeClr val="tx1"/>
              </a:buClr>
              <a:defRPr/>
            </a:pPr>
            <a:r>
              <a:rPr lang="fa-IR" sz="2000" kern="0" dirty="0"/>
              <a:t> </a:t>
            </a:r>
            <a:r>
              <a:rPr lang="fa-IR" sz="2000" kern="0" dirty="0" smtClean="0"/>
              <a:t>    </a:t>
            </a:r>
            <a:r>
              <a:rPr lang="fa-IR" sz="2000" kern="0" dirty="0" smtClean="0">
                <a:latin typeface="+mn-lt"/>
              </a:rPr>
              <a:t>تعرفه </a:t>
            </a:r>
            <a:r>
              <a:rPr lang="fa-IR" sz="2000" kern="0" dirty="0">
                <a:latin typeface="+mn-lt"/>
              </a:rPr>
              <a:t>ای است که علاوه بر تعرفه ارزشی یک تعرفه ثابت نیز به عنوان حداقل تعرفه برای آن تعیین شده است در صورتی که تعرفه ارزشی از تعرفه ثابت کمتر شود تعرفه ثابت دریافت خواهد شد. تعرفه پیچ و مهره 45 درصد ارزش یا 6000ریال , هرکدام بیشتر باشد.</a:t>
            </a:r>
          </a:p>
        </p:txBody>
      </p:sp>
      <p:sp>
        <p:nvSpPr>
          <p:cNvPr id="3" name="Rectangle 4"/>
          <p:cNvSpPr txBox="1">
            <a:spLocks noChangeArrowheads="1"/>
          </p:cNvSpPr>
          <p:nvPr/>
        </p:nvSpPr>
        <p:spPr bwMode="auto">
          <a:xfrm>
            <a:off x="990600" y="762000"/>
            <a:ext cx="6840537" cy="1238250"/>
          </a:xfrm>
          <a:prstGeom prst="rect">
            <a:avLst/>
          </a:prstGeom>
          <a:noFill/>
          <a:ln>
            <a:miter lim="800000"/>
            <a:headEnd/>
            <a:tailEnd/>
          </a:ln>
        </p:spPr>
        <p:txBody>
          <a:bodyPr anchor="ctr"/>
          <a:lstStyle/>
          <a:p>
            <a:pPr algn="r">
              <a:defRPr/>
            </a:pPr>
            <a:endParaRPr lang="en-US" sz="5400" kern="0" dirty="0">
              <a:solidFill>
                <a:srgbClr val="FF0000"/>
              </a:solidFill>
              <a:latin typeface="+mj-lt"/>
              <a:ea typeface="+mj-ea"/>
              <a:cs typeface="+mj-cs"/>
            </a:endParaRPr>
          </a:p>
        </p:txBody>
      </p:sp>
      <p:sp>
        <p:nvSpPr>
          <p:cNvPr id="4" name="Horizontal Scroll 3"/>
          <p:cNvSpPr/>
          <p:nvPr/>
        </p:nvSpPr>
        <p:spPr>
          <a:xfrm>
            <a:off x="3276600" y="762000"/>
            <a:ext cx="1752600" cy="685800"/>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defRPr/>
            </a:pPr>
            <a:r>
              <a:rPr lang="fa-IR" sz="2400" b="1" kern="0" dirty="0" smtClean="0">
                <a:solidFill>
                  <a:srgbClr val="002060"/>
                </a:solidFill>
              </a:rPr>
              <a:t>تعرفه مخلوط</a:t>
            </a:r>
            <a:endParaRPr lang="en-US" sz="3200" kern="0" dirty="0">
              <a:solidFill>
                <a:srgbClr val="002060"/>
              </a:solidFill>
            </a:endParaRPr>
          </a:p>
        </p:txBody>
      </p:sp>
      <p:pic>
        <p:nvPicPr>
          <p:cNvPr id="5" name="Picture 4" descr="24443861321348312879672492447310318719510.gif"/>
          <p:cNvPicPr>
            <a:picLocks noChangeAspect="1"/>
          </p:cNvPicPr>
          <p:nvPr/>
        </p:nvPicPr>
        <p:blipFill>
          <a:blip r:embed="rId2" cstate="print"/>
          <a:stretch>
            <a:fillRect/>
          </a:stretch>
        </p:blipFill>
        <p:spPr>
          <a:xfrm>
            <a:off x="5480957" y="1828800"/>
            <a:ext cx="2481943" cy="289560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1000" fill="hold"/>
                                        <p:tgtEl>
                                          <p:spTgt spid="2">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2">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2">
                                            <p:txEl>
                                              <p:pRg st="0" end="0"/>
                                            </p:txEl>
                                          </p:spTgt>
                                        </p:tgtEl>
                                      </p:cBhvr>
                                    </p:animEffect>
                                  </p:childTnLst>
                                </p:cTn>
                              </p:par>
                            </p:childTnLst>
                          </p:cTn>
                        </p:par>
                        <p:par>
                          <p:cTn id="10" fill="hold">
                            <p:stCondLst>
                              <p:cond delay="1000"/>
                            </p:stCondLst>
                            <p:childTnLst>
                              <p:par>
                                <p:cTn id="11" presetID="35"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2000"/>
                                        <p:tgtEl>
                                          <p:spTgt spid="3"/>
                                        </p:tgtEl>
                                      </p:cBhvr>
                                    </p:animEffect>
                                    <p:anim calcmode="lin" valueType="num">
                                      <p:cBhvr>
                                        <p:cTn id="14" dur="2000" fill="hold"/>
                                        <p:tgtEl>
                                          <p:spTgt spid="3"/>
                                        </p:tgtEl>
                                        <p:attrNameLst>
                                          <p:attrName>style.rotation</p:attrName>
                                        </p:attrNameLst>
                                      </p:cBhvr>
                                      <p:tavLst>
                                        <p:tav tm="0">
                                          <p:val>
                                            <p:fltVal val="720"/>
                                          </p:val>
                                        </p:tav>
                                        <p:tav tm="100000">
                                          <p:val>
                                            <p:fltVal val="0"/>
                                          </p:val>
                                        </p:tav>
                                      </p:tavLst>
                                    </p:anim>
                                    <p:anim calcmode="lin" valueType="num">
                                      <p:cBhvr>
                                        <p:cTn id="15" dur="2000" fill="hold"/>
                                        <p:tgtEl>
                                          <p:spTgt spid="3"/>
                                        </p:tgtEl>
                                        <p:attrNameLst>
                                          <p:attrName>ppt_h</p:attrName>
                                        </p:attrNameLst>
                                      </p:cBhvr>
                                      <p:tavLst>
                                        <p:tav tm="0">
                                          <p:val>
                                            <p:fltVal val="0"/>
                                          </p:val>
                                        </p:tav>
                                        <p:tav tm="100000">
                                          <p:val>
                                            <p:strVal val="#ppt_h"/>
                                          </p:val>
                                        </p:tav>
                                      </p:tavLst>
                                    </p:anim>
                                    <p:anim calcmode="lin" valueType="num">
                                      <p:cBhvr>
                                        <p:cTn id="16" dur="2000" fill="hold"/>
                                        <p:tgtEl>
                                          <p:spTgt spid="3"/>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bwMode="auto">
          <a:xfrm>
            <a:off x="914400" y="1447800"/>
            <a:ext cx="7315200" cy="3205162"/>
          </a:xfrm>
          <a:prstGeom prst="rect">
            <a:avLst/>
          </a:prstGeom>
          <a:noFill/>
          <a:ln>
            <a:miter lim="800000"/>
            <a:headEnd/>
            <a:tailEnd/>
          </a:ln>
        </p:spPr>
        <p:txBody>
          <a:bodyPr vert="horz" lIns="91440" tIns="45720" rIns="91440" bIns="45720" rtlCol="0" anchor="t">
            <a:normAutofit/>
          </a:bodyPr>
          <a:lstStyle/>
          <a:p>
            <a:pPr marL="274320" marR="0" lvl="0" indent="-274320" algn="r" defTabSz="914400" rtl="1" eaLnBrk="1" fontAlgn="auto" latinLnBrk="0" hangingPunct="1">
              <a:lnSpc>
                <a:spcPct val="150000"/>
              </a:lnSpc>
              <a:spcBef>
                <a:spcPct val="20000"/>
              </a:spcBef>
              <a:spcAft>
                <a:spcPct val="50000"/>
              </a:spcAft>
              <a:buClr>
                <a:schemeClr val="tx1"/>
              </a:buClr>
              <a:buSzPct val="85000"/>
              <a:buFontTx/>
              <a:buNone/>
              <a:tabLst/>
              <a:defRPr/>
            </a:pPr>
            <a:r>
              <a:rPr kumimoji="0" lang="fa-IR" sz="2000" b="1" i="0" u="none" strike="noStrike" kern="1200" cap="none" spc="0" normalizeH="0" baseline="0" noProof="0" dirty="0" smtClean="0">
                <a:ln>
                  <a:noFill/>
                </a:ln>
                <a:solidFill>
                  <a:schemeClr val="tx1"/>
                </a:solidFill>
                <a:effectLst/>
                <a:uLnTx/>
                <a:uFillTx/>
                <a:latin typeface="+mn-lt"/>
                <a:ea typeface="+mn-ea"/>
              </a:rPr>
              <a:t>در مورد کالایی که : </a:t>
            </a:r>
          </a:p>
          <a:p>
            <a:pPr marL="274320" marR="0" lvl="0" indent="-274320" algn="r" defTabSz="914400" rtl="1" eaLnBrk="1" fontAlgn="auto" latinLnBrk="0" hangingPunct="1">
              <a:lnSpc>
                <a:spcPct val="150000"/>
              </a:lnSpc>
              <a:spcBef>
                <a:spcPct val="20000"/>
              </a:spcBef>
              <a:spcAft>
                <a:spcPct val="50000"/>
              </a:spcAft>
              <a:buClr>
                <a:schemeClr val="tx1"/>
              </a:buClr>
              <a:buSzPct val="85000"/>
              <a:buFontTx/>
              <a:buNone/>
              <a:tabLst/>
              <a:defRPr/>
            </a:pPr>
            <a:r>
              <a:rPr kumimoji="0" lang="fa-IR" sz="2000" b="0" i="0" u="none" strike="noStrike" kern="1200" cap="none" spc="0" normalizeH="0" baseline="0" noProof="0" dirty="0" smtClean="0">
                <a:ln>
                  <a:noFill/>
                </a:ln>
                <a:solidFill>
                  <a:schemeClr val="tx1"/>
                </a:solidFill>
                <a:effectLst/>
                <a:uLnTx/>
                <a:uFillTx/>
                <a:latin typeface="+mn-lt"/>
                <a:ea typeface="+mn-ea"/>
              </a:rPr>
              <a:t>1- بدون فاکتور به گمرک ارائه می شود و یا </a:t>
            </a:r>
          </a:p>
          <a:p>
            <a:pPr marL="274320" marR="0" lvl="0" indent="-274320" algn="r" defTabSz="914400" rtl="1" eaLnBrk="1" fontAlgn="auto" latinLnBrk="0" hangingPunct="1">
              <a:lnSpc>
                <a:spcPct val="150000"/>
              </a:lnSpc>
              <a:spcBef>
                <a:spcPct val="20000"/>
              </a:spcBef>
              <a:spcAft>
                <a:spcPct val="50000"/>
              </a:spcAft>
              <a:buClr>
                <a:schemeClr val="tx1"/>
              </a:buClr>
              <a:buSzPct val="85000"/>
              <a:buFontTx/>
              <a:buNone/>
              <a:tabLst/>
              <a:defRPr/>
            </a:pPr>
            <a:r>
              <a:rPr kumimoji="0" lang="fa-IR" sz="2000" b="0" i="0" u="none" strike="noStrike" kern="1200" cap="none" spc="0" normalizeH="0" baseline="0" noProof="0" dirty="0" smtClean="0">
                <a:ln>
                  <a:noFill/>
                </a:ln>
                <a:solidFill>
                  <a:schemeClr val="tx1"/>
                </a:solidFill>
                <a:effectLst/>
                <a:uLnTx/>
                <a:uFillTx/>
                <a:latin typeface="+mn-lt"/>
                <a:ea typeface="+mn-ea"/>
              </a:rPr>
              <a:t>2- ارزش اظهار شده به نظر گمرک نامتناسب باشد </a:t>
            </a:r>
          </a:p>
          <a:p>
            <a:pPr marL="274320" marR="0" lvl="0" indent="-274320" algn="r" defTabSz="914400" rtl="1" eaLnBrk="1" fontAlgn="auto" latinLnBrk="0" hangingPunct="1">
              <a:lnSpc>
                <a:spcPct val="150000"/>
              </a:lnSpc>
              <a:spcBef>
                <a:spcPct val="20000"/>
              </a:spcBef>
              <a:spcAft>
                <a:spcPct val="50000"/>
              </a:spcAft>
              <a:buClr>
                <a:schemeClr val="tx1"/>
              </a:buClr>
              <a:buSzPct val="85000"/>
              <a:buFontTx/>
              <a:buNone/>
              <a:tabLst/>
              <a:defRPr/>
            </a:pPr>
            <a:r>
              <a:rPr kumimoji="0" lang="fa-IR" sz="2000" b="0" i="0" u="none" strike="noStrike" kern="1200" cap="none" spc="0" normalizeH="0" baseline="0" noProof="0" dirty="0" smtClean="0">
                <a:ln>
                  <a:noFill/>
                </a:ln>
                <a:solidFill>
                  <a:schemeClr val="tx1"/>
                </a:solidFill>
                <a:effectLst/>
                <a:uLnTx/>
                <a:uFillTx/>
                <a:latin typeface="+mn-lt"/>
                <a:ea typeface="+mn-ea"/>
              </a:rPr>
              <a:t>گمرک خود باید براساس موازین قانونی که تعیین گردیده نسبت به تعیین ارزش کالا اقدام کند .</a:t>
            </a:r>
          </a:p>
        </p:txBody>
      </p:sp>
      <p:sp>
        <p:nvSpPr>
          <p:cNvPr id="3" name="Rectangle 4"/>
          <p:cNvSpPr txBox="1">
            <a:spLocks noChangeArrowheads="1"/>
          </p:cNvSpPr>
          <p:nvPr/>
        </p:nvSpPr>
        <p:spPr bwMode="auto">
          <a:xfrm>
            <a:off x="1371600" y="533400"/>
            <a:ext cx="6840537" cy="1728787"/>
          </a:xfrm>
          <a:prstGeom prst="rect">
            <a:avLst/>
          </a:prstGeom>
          <a:noFill/>
          <a:ln>
            <a:miter lim="800000"/>
            <a:headEnd/>
            <a:tailEnd/>
          </a:ln>
        </p:spPr>
        <p:txBody>
          <a:bodyPr vert="horz" lIns="91440" tIns="45720" rIns="91440" bIns="45720" rtlCol="0" anchor="ctr">
            <a:normAutofit/>
          </a:bodyPr>
          <a:lstStyle/>
          <a:p>
            <a:pPr marL="0" marR="0" lvl="0" indent="0" algn="r" defTabSz="914400" rtl="1" eaLnBrk="1" fontAlgn="auto" latinLnBrk="0" hangingPunct="1">
              <a:lnSpc>
                <a:spcPct val="100000"/>
              </a:lnSpc>
              <a:spcBef>
                <a:spcPct val="0"/>
              </a:spcBef>
              <a:spcAft>
                <a:spcPts val="0"/>
              </a:spcAft>
              <a:buClrTx/>
              <a:buSzTx/>
              <a:buFontTx/>
              <a:buNone/>
              <a:tabLst/>
              <a:defRPr/>
            </a:pPr>
            <a:endParaRPr kumimoji="0" lang="en-US" sz="3600" b="0" i="0" u="none" strike="noStrike" kern="1200" cap="none" spc="0" normalizeH="0" baseline="0" noProof="0" dirty="0" smtClean="0">
              <a:ln>
                <a:noFill/>
              </a:ln>
              <a:solidFill>
                <a:srgbClr val="FF0000"/>
              </a:solidFill>
              <a:effectLst/>
              <a:uLnTx/>
              <a:uFillTx/>
              <a:latin typeface="+mj-lt"/>
              <a:ea typeface="+mj-ea"/>
              <a:cs typeface="+mj-cs"/>
            </a:endParaRPr>
          </a:p>
        </p:txBody>
      </p:sp>
      <p:sp>
        <p:nvSpPr>
          <p:cNvPr id="4" name="Horizontal Scroll 3"/>
          <p:cNvSpPr/>
          <p:nvPr/>
        </p:nvSpPr>
        <p:spPr>
          <a:xfrm>
            <a:off x="4343400" y="609600"/>
            <a:ext cx="3810000" cy="685800"/>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rtl="1">
              <a:spcBef>
                <a:spcPct val="0"/>
              </a:spcBef>
              <a:defRPr/>
            </a:pPr>
            <a:r>
              <a:rPr lang="fa-IR" sz="2400" b="1" dirty="0" smtClean="0">
                <a:solidFill>
                  <a:srgbClr val="002060"/>
                </a:solidFill>
              </a:rPr>
              <a:t>نحوه تعیین ارزش کالاها در گمرک </a:t>
            </a:r>
            <a:endParaRPr lang="en-US" sz="3200" dirty="0" smtClean="0">
              <a:solidFill>
                <a:srgbClr val="002060"/>
              </a:solidFill>
            </a:endParaRPr>
          </a:p>
        </p:txBody>
      </p:sp>
      <p:pic>
        <p:nvPicPr>
          <p:cNvPr id="5" name="Picture 4" descr="55396429_53353434dabfb.jpg"/>
          <p:cNvPicPr>
            <a:picLocks noChangeAspect="1"/>
          </p:cNvPicPr>
          <p:nvPr/>
        </p:nvPicPr>
        <p:blipFill>
          <a:blip r:embed="rId2" cstate="print"/>
          <a:stretch>
            <a:fillRect/>
          </a:stretch>
        </p:blipFill>
        <p:spPr>
          <a:xfrm>
            <a:off x="1295400" y="4343400"/>
            <a:ext cx="2203704" cy="146304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1000" fill="hold"/>
                                        <p:tgtEl>
                                          <p:spTgt spid="2">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2">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2">
                                            <p:txEl>
                                              <p:pRg st="0" end="0"/>
                                            </p:txEl>
                                          </p:spTgt>
                                        </p:tgtEl>
                                      </p:cBhvr>
                                    </p:animEffect>
                                  </p:childTnLst>
                                </p:cTn>
                              </p:par>
                            </p:childTnLst>
                          </p:cTn>
                        </p:par>
                        <p:par>
                          <p:cTn id="10" fill="hold">
                            <p:stCondLst>
                              <p:cond delay="1000"/>
                            </p:stCondLst>
                            <p:childTnLst>
                              <p:par>
                                <p:cTn id="11" presetID="55" presetClass="entr" presetSubtype="0" fill="hold" nodeType="after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p:cTn id="13" dur="1000" fill="hold"/>
                                        <p:tgtEl>
                                          <p:spTgt spid="2">
                                            <p:txEl>
                                              <p:pRg st="1" end="1"/>
                                            </p:txEl>
                                          </p:spTgt>
                                        </p:tgtEl>
                                        <p:attrNameLst>
                                          <p:attrName>ppt_w</p:attrName>
                                        </p:attrNameLst>
                                      </p:cBhvr>
                                      <p:tavLst>
                                        <p:tav tm="0">
                                          <p:val>
                                            <p:strVal val="#ppt_w*0.70"/>
                                          </p:val>
                                        </p:tav>
                                        <p:tav tm="100000">
                                          <p:val>
                                            <p:strVal val="#ppt_w"/>
                                          </p:val>
                                        </p:tav>
                                      </p:tavLst>
                                    </p:anim>
                                    <p:anim calcmode="lin" valueType="num">
                                      <p:cBhvr>
                                        <p:cTn id="14" dur="1000" fill="hold"/>
                                        <p:tgtEl>
                                          <p:spTgt spid="2">
                                            <p:txEl>
                                              <p:pRg st="1" end="1"/>
                                            </p:txEl>
                                          </p:spTgt>
                                        </p:tgtEl>
                                        <p:attrNameLst>
                                          <p:attrName>ppt_h</p:attrName>
                                        </p:attrNameLst>
                                      </p:cBhvr>
                                      <p:tavLst>
                                        <p:tav tm="0">
                                          <p:val>
                                            <p:strVal val="#ppt_h"/>
                                          </p:val>
                                        </p:tav>
                                        <p:tav tm="100000">
                                          <p:val>
                                            <p:strVal val="#ppt_h"/>
                                          </p:val>
                                        </p:tav>
                                      </p:tavLst>
                                    </p:anim>
                                    <p:animEffect transition="in" filter="fade">
                                      <p:cBhvr>
                                        <p:cTn id="15" dur="1000"/>
                                        <p:tgtEl>
                                          <p:spTgt spid="2">
                                            <p:txEl>
                                              <p:pRg st="1" end="1"/>
                                            </p:txEl>
                                          </p:spTgt>
                                        </p:tgtEl>
                                      </p:cBhvr>
                                    </p:animEffect>
                                  </p:childTnLst>
                                </p:cTn>
                              </p:par>
                            </p:childTnLst>
                          </p:cTn>
                        </p:par>
                        <p:par>
                          <p:cTn id="16" fill="hold">
                            <p:stCondLst>
                              <p:cond delay="2000"/>
                            </p:stCondLst>
                            <p:childTnLst>
                              <p:par>
                                <p:cTn id="17" presetID="55" presetClass="entr" presetSubtype="0" fill="hold" nodeType="after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p:cTn id="19" dur="1000" fill="hold"/>
                                        <p:tgtEl>
                                          <p:spTgt spid="2">
                                            <p:txEl>
                                              <p:pRg st="2" end="2"/>
                                            </p:txEl>
                                          </p:spTgt>
                                        </p:tgtEl>
                                        <p:attrNameLst>
                                          <p:attrName>ppt_w</p:attrName>
                                        </p:attrNameLst>
                                      </p:cBhvr>
                                      <p:tavLst>
                                        <p:tav tm="0">
                                          <p:val>
                                            <p:strVal val="#ppt_w*0.70"/>
                                          </p:val>
                                        </p:tav>
                                        <p:tav tm="100000">
                                          <p:val>
                                            <p:strVal val="#ppt_w"/>
                                          </p:val>
                                        </p:tav>
                                      </p:tavLst>
                                    </p:anim>
                                    <p:anim calcmode="lin" valueType="num">
                                      <p:cBhvr>
                                        <p:cTn id="20" dur="1000" fill="hold"/>
                                        <p:tgtEl>
                                          <p:spTgt spid="2">
                                            <p:txEl>
                                              <p:pRg st="2" end="2"/>
                                            </p:txEl>
                                          </p:spTgt>
                                        </p:tgtEl>
                                        <p:attrNameLst>
                                          <p:attrName>ppt_h</p:attrName>
                                        </p:attrNameLst>
                                      </p:cBhvr>
                                      <p:tavLst>
                                        <p:tav tm="0">
                                          <p:val>
                                            <p:strVal val="#ppt_h"/>
                                          </p:val>
                                        </p:tav>
                                        <p:tav tm="100000">
                                          <p:val>
                                            <p:strVal val="#ppt_h"/>
                                          </p:val>
                                        </p:tav>
                                      </p:tavLst>
                                    </p:anim>
                                    <p:animEffect transition="in" filter="fade">
                                      <p:cBhvr>
                                        <p:cTn id="21" dur="1000"/>
                                        <p:tgtEl>
                                          <p:spTgt spid="2">
                                            <p:txEl>
                                              <p:pRg st="2" end="2"/>
                                            </p:txEl>
                                          </p:spTgt>
                                        </p:tgtEl>
                                      </p:cBhvr>
                                    </p:animEffect>
                                  </p:childTnLst>
                                </p:cTn>
                              </p:par>
                            </p:childTnLst>
                          </p:cTn>
                        </p:par>
                        <p:par>
                          <p:cTn id="22" fill="hold">
                            <p:stCondLst>
                              <p:cond delay="3000"/>
                            </p:stCondLst>
                            <p:childTnLst>
                              <p:par>
                                <p:cTn id="23" presetID="55" presetClass="entr" presetSubtype="0" fill="hold" nodeType="after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 calcmode="lin" valueType="num">
                                      <p:cBhvr>
                                        <p:cTn id="25" dur="1000" fill="hold"/>
                                        <p:tgtEl>
                                          <p:spTgt spid="2">
                                            <p:txEl>
                                              <p:pRg st="3" end="3"/>
                                            </p:txEl>
                                          </p:spTgt>
                                        </p:tgtEl>
                                        <p:attrNameLst>
                                          <p:attrName>ppt_w</p:attrName>
                                        </p:attrNameLst>
                                      </p:cBhvr>
                                      <p:tavLst>
                                        <p:tav tm="0">
                                          <p:val>
                                            <p:strVal val="#ppt_w*0.70"/>
                                          </p:val>
                                        </p:tav>
                                        <p:tav tm="100000">
                                          <p:val>
                                            <p:strVal val="#ppt_w"/>
                                          </p:val>
                                        </p:tav>
                                      </p:tavLst>
                                    </p:anim>
                                    <p:anim calcmode="lin" valueType="num">
                                      <p:cBhvr>
                                        <p:cTn id="26" dur="1000" fill="hold"/>
                                        <p:tgtEl>
                                          <p:spTgt spid="2">
                                            <p:txEl>
                                              <p:pRg st="3" end="3"/>
                                            </p:txEl>
                                          </p:spTgt>
                                        </p:tgtEl>
                                        <p:attrNameLst>
                                          <p:attrName>ppt_h</p:attrName>
                                        </p:attrNameLst>
                                      </p:cBhvr>
                                      <p:tavLst>
                                        <p:tav tm="0">
                                          <p:val>
                                            <p:strVal val="#ppt_h"/>
                                          </p:val>
                                        </p:tav>
                                        <p:tav tm="100000">
                                          <p:val>
                                            <p:strVal val="#ppt_h"/>
                                          </p:val>
                                        </p:tav>
                                      </p:tavLst>
                                    </p:anim>
                                    <p:animEffect transition="in" filter="fade">
                                      <p:cBhvr>
                                        <p:cTn id="27" dur="1000"/>
                                        <p:tgtEl>
                                          <p:spTgt spid="2">
                                            <p:txEl>
                                              <p:pRg st="3" end="3"/>
                                            </p:txEl>
                                          </p:spTgt>
                                        </p:tgtEl>
                                      </p:cBhvr>
                                    </p:animEffect>
                                  </p:childTnLst>
                                </p:cTn>
                              </p:par>
                            </p:childTnLst>
                          </p:cTn>
                        </p:par>
                        <p:par>
                          <p:cTn id="28" fill="hold">
                            <p:stCondLst>
                              <p:cond delay="4000"/>
                            </p:stCondLst>
                            <p:childTnLst>
                              <p:par>
                                <p:cTn id="29" presetID="35" presetClass="entr" presetSubtype="0" fill="hold" grpId="0"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2000"/>
                                        <p:tgtEl>
                                          <p:spTgt spid="3"/>
                                        </p:tgtEl>
                                      </p:cBhvr>
                                    </p:animEffect>
                                    <p:anim calcmode="lin" valueType="num">
                                      <p:cBhvr>
                                        <p:cTn id="32" dur="2000" fill="hold"/>
                                        <p:tgtEl>
                                          <p:spTgt spid="3"/>
                                        </p:tgtEl>
                                        <p:attrNameLst>
                                          <p:attrName>style.rotation</p:attrName>
                                        </p:attrNameLst>
                                      </p:cBhvr>
                                      <p:tavLst>
                                        <p:tav tm="0">
                                          <p:val>
                                            <p:fltVal val="720"/>
                                          </p:val>
                                        </p:tav>
                                        <p:tav tm="100000">
                                          <p:val>
                                            <p:fltVal val="0"/>
                                          </p:val>
                                        </p:tav>
                                      </p:tavLst>
                                    </p:anim>
                                    <p:anim calcmode="lin" valueType="num">
                                      <p:cBhvr>
                                        <p:cTn id="33" dur="2000" fill="hold"/>
                                        <p:tgtEl>
                                          <p:spTgt spid="3"/>
                                        </p:tgtEl>
                                        <p:attrNameLst>
                                          <p:attrName>ppt_h</p:attrName>
                                        </p:attrNameLst>
                                      </p:cBhvr>
                                      <p:tavLst>
                                        <p:tav tm="0">
                                          <p:val>
                                            <p:fltVal val="0"/>
                                          </p:val>
                                        </p:tav>
                                        <p:tav tm="100000">
                                          <p:val>
                                            <p:strVal val="#ppt_h"/>
                                          </p:val>
                                        </p:tav>
                                      </p:tavLst>
                                    </p:anim>
                                    <p:anim calcmode="lin" valueType="num">
                                      <p:cBhvr>
                                        <p:cTn id="34" dur="2000" fill="hold"/>
                                        <p:tgtEl>
                                          <p:spTgt spid="3"/>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bwMode="auto">
          <a:xfrm>
            <a:off x="1143000" y="1676400"/>
            <a:ext cx="6858000" cy="3509962"/>
          </a:xfrm>
          <a:prstGeom prst="rect">
            <a:avLst/>
          </a:prstGeom>
          <a:noFill/>
          <a:ln>
            <a:miter lim="800000"/>
            <a:headEnd/>
            <a:tailEnd/>
          </a:ln>
        </p:spPr>
        <p:txBody>
          <a:bodyPr vert="horz" lIns="91440" tIns="45720" rIns="91440" bIns="45720" rtlCol="0" anchor="t">
            <a:normAutofit/>
          </a:bodyPr>
          <a:lstStyle/>
          <a:p>
            <a:pPr marL="274320" marR="0" lvl="0" indent="-274320" algn="r" defTabSz="914400" rtl="1" eaLnBrk="1" fontAlgn="auto" latinLnBrk="0" hangingPunct="1">
              <a:lnSpc>
                <a:spcPct val="150000"/>
              </a:lnSpc>
              <a:spcBef>
                <a:spcPct val="20000"/>
              </a:spcBef>
              <a:spcAft>
                <a:spcPct val="50000"/>
              </a:spcAft>
              <a:buClr>
                <a:schemeClr val="tx1"/>
              </a:buClr>
              <a:buSzPct val="85000"/>
              <a:buFontTx/>
              <a:buNone/>
              <a:tabLst/>
              <a:defRPr/>
            </a:pPr>
            <a:r>
              <a:rPr kumimoji="0" lang="fa-IR" sz="2000" b="1" i="0" u="none" strike="noStrike" kern="1200" cap="none" spc="0" normalizeH="0" baseline="0" noProof="0" dirty="0" smtClean="0">
                <a:ln>
                  <a:noFill/>
                </a:ln>
                <a:solidFill>
                  <a:schemeClr val="tx1"/>
                </a:solidFill>
                <a:effectLst/>
                <a:uLnTx/>
                <a:uFillTx/>
                <a:latin typeface="+mn-lt"/>
                <a:ea typeface="+mn-ea"/>
              </a:rPr>
              <a:t>ضوابط تعیین ارزش کالاها در گمرک </a:t>
            </a:r>
          </a:p>
          <a:p>
            <a:pPr marL="274320" marR="0" lvl="0" indent="-274320" algn="r" defTabSz="914400" rtl="1" eaLnBrk="1" fontAlgn="auto" latinLnBrk="0" hangingPunct="1">
              <a:lnSpc>
                <a:spcPct val="150000"/>
              </a:lnSpc>
              <a:spcBef>
                <a:spcPct val="20000"/>
              </a:spcBef>
              <a:spcAft>
                <a:spcPct val="50000"/>
              </a:spcAft>
              <a:buClr>
                <a:schemeClr val="tx1"/>
              </a:buClr>
              <a:buSzPct val="85000"/>
              <a:buFontTx/>
              <a:buNone/>
              <a:tabLst/>
              <a:defRPr/>
            </a:pPr>
            <a:r>
              <a:rPr kumimoji="0" lang="fa-IR" sz="2000" b="0" i="0" u="none" strike="noStrike" kern="1200" cap="none" spc="0" normalizeH="0" baseline="0" noProof="0" dirty="0" smtClean="0">
                <a:ln>
                  <a:noFill/>
                </a:ln>
                <a:solidFill>
                  <a:schemeClr val="tx1"/>
                </a:solidFill>
                <a:effectLst/>
                <a:uLnTx/>
                <a:uFillTx/>
                <a:latin typeface="+mn-lt"/>
                <a:ea typeface="+mn-ea"/>
              </a:rPr>
              <a:t>رویه 1 </a:t>
            </a:r>
          </a:p>
          <a:p>
            <a:pPr marL="274320" marR="0" lvl="0" indent="-274320" algn="r" defTabSz="914400" rtl="1" eaLnBrk="1" fontAlgn="auto" latinLnBrk="0" hangingPunct="1">
              <a:lnSpc>
                <a:spcPct val="150000"/>
              </a:lnSpc>
              <a:spcBef>
                <a:spcPct val="20000"/>
              </a:spcBef>
              <a:spcAft>
                <a:spcPct val="50000"/>
              </a:spcAft>
              <a:buClr>
                <a:schemeClr val="tx1"/>
              </a:buClr>
              <a:buSzPct val="85000"/>
              <a:buFontTx/>
              <a:buNone/>
              <a:tabLst/>
              <a:defRPr/>
            </a:pPr>
            <a:r>
              <a:rPr kumimoji="0" lang="fa-IR" sz="2000" b="0" i="0" u="none" strike="noStrike" kern="1200" cap="none" spc="0" normalizeH="0" baseline="0" noProof="0" dirty="0" smtClean="0">
                <a:ln>
                  <a:noFill/>
                </a:ln>
                <a:solidFill>
                  <a:schemeClr val="tx1"/>
                </a:solidFill>
                <a:effectLst/>
                <a:uLnTx/>
                <a:uFillTx/>
                <a:latin typeface="+mn-lt"/>
                <a:ea typeface="+mn-ea"/>
              </a:rPr>
              <a:t>مراجعه به سوابق ارزش کالاهای مثل و مشابه ترخیص شده قبلی ، از همان کشور و همزمان با تاریخ خرید آن (بند یک ماده 121 آئین نامه اجرایی قانون امور گمرکی ) </a:t>
            </a:r>
          </a:p>
        </p:txBody>
      </p:sp>
      <p:sp>
        <p:nvSpPr>
          <p:cNvPr id="4" name="Horizontal Scroll 3"/>
          <p:cNvSpPr/>
          <p:nvPr/>
        </p:nvSpPr>
        <p:spPr>
          <a:xfrm>
            <a:off x="4343400" y="609600"/>
            <a:ext cx="3810000" cy="685800"/>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rtl="1">
              <a:spcBef>
                <a:spcPct val="0"/>
              </a:spcBef>
              <a:defRPr/>
            </a:pPr>
            <a:r>
              <a:rPr lang="fa-IR" sz="2400" b="1" dirty="0" smtClean="0">
                <a:solidFill>
                  <a:srgbClr val="002060"/>
                </a:solidFill>
              </a:rPr>
              <a:t>نحوه تعیین ارزش کالاها در گمرک </a:t>
            </a:r>
            <a:endParaRPr lang="en-US" sz="3200" dirty="0" smtClean="0">
              <a:solidFill>
                <a:srgbClr val="002060"/>
              </a:solidFill>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1000" fill="hold"/>
                                        <p:tgtEl>
                                          <p:spTgt spid="2">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2">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2">
                                            <p:txEl>
                                              <p:pRg st="0" end="0"/>
                                            </p:txEl>
                                          </p:spTgt>
                                        </p:tgtEl>
                                      </p:cBhvr>
                                    </p:animEffect>
                                  </p:childTnLst>
                                </p:cTn>
                              </p:par>
                            </p:childTnLst>
                          </p:cTn>
                        </p:par>
                        <p:par>
                          <p:cTn id="10" fill="hold">
                            <p:stCondLst>
                              <p:cond delay="1000"/>
                            </p:stCondLst>
                            <p:childTnLst>
                              <p:par>
                                <p:cTn id="11" presetID="55" presetClass="entr" presetSubtype="0" fill="hold" nodeType="after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p:cTn id="13" dur="1000" fill="hold"/>
                                        <p:tgtEl>
                                          <p:spTgt spid="2">
                                            <p:txEl>
                                              <p:pRg st="1" end="1"/>
                                            </p:txEl>
                                          </p:spTgt>
                                        </p:tgtEl>
                                        <p:attrNameLst>
                                          <p:attrName>ppt_w</p:attrName>
                                        </p:attrNameLst>
                                      </p:cBhvr>
                                      <p:tavLst>
                                        <p:tav tm="0">
                                          <p:val>
                                            <p:strVal val="#ppt_w*0.70"/>
                                          </p:val>
                                        </p:tav>
                                        <p:tav tm="100000">
                                          <p:val>
                                            <p:strVal val="#ppt_w"/>
                                          </p:val>
                                        </p:tav>
                                      </p:tavLst>
                                    </p:anim>
                                    <p:anim calcmode="lin" valueType="num">
                                      <p:cBhvr>
                                        <p:cTn id="14" dur="1000" fill="hold"/>
                                        <p:tgtEl>
                                          <p:spTgt spid="2">
                                            <p:txEl>
                                              <p:pRg st="1" end="1"/>
                                            </p:txEl>
                                          </p:spTgt>
                                        </p:tgtEl>
                                        <p:attrNameLst>
                                          <p:attrName>ppt_h</p:attrName>
                                        </p:attrNameLst>
                                      </p:cBhvr>
                                      <p:tavLst>
                                        <p:tav tm="0">
                                          <p:val>
                                            <p:strVal val="#ppt_h"/>
                                          </p:val>
                                        </p:tav>
                                        <p:tav tm="100000">
                                          <p:val>
                                            <p:strVal val="#ppt_h"/>
                                          </p:val>
                                        </p:tav>
                                      </p:tavLst>
                                    </p:anim>
                                    <p:animEffect transition="in" filter="fade">
                                      <p:cBhvr>
                                        <p:cTn id="15" dur="1000"/>
                                        <p:tgtEl>
                                          <p:spTgt spid="2">
                                            <p:txEl>
                                              <p:pRg st="1" end="1"/>
                                            </p:txEl>
                                          </p:spTgt>
                                        </p:tgtEl>
                                      </p:cBhvr>
                                    </p:animEffect>
                                  </p:childTnLst>
                                </p:cTn>
                              </p:par>
                            </p:childTnLst>
                          </p:cTn>
                        </p:par>
                        <p:par>
                          <p:cTn id="16" fill="hold">
                            <p:stCondLst>
                              <p:cond delay="2000"/>
                            </p:stCondLst>
                            <p:childTnLst>
                              <p:par>
                                <p:cTn id="17" presetID="55" presetClass="entr" presetSubtype="0" fill="hold" nodeType="after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p:cTn id="19" dur="1000" fill="hold"/>
                                        <p:tgtEl>
                                          <p:spTgt spid="2">
                                            <p:txEl>
                                              <p:pRg st="2" end="2"/>
                                            </p:txEl>
                                          </p:spTgt>
                                        </p:tgtEl>
                                        <p:attrNameLst>
                                          <p:attrName>ppt_w</p:attrName>
                                        </p:attrNameLst>
                                      </p:cBhvr>
                                      <p:tavLst>
                                        <p:tav tm="0">
                                          <p:val>
                                            <p:strVal val="#ppt_w*0.70"/>
                                          </p:val>
                                        </p:tav>
                                        <p:tav tm="100000">
                                          <p:val>
                                            <p:strVal val="#ppt_w"/>
                                          </p:val>
                                        </p:tav>
                                      </p:tavLst>
                                    </p:anim>
                                    <p:anim calcmode="lin" valueType="num">
                                      <p:cBhvr>
                                        <p:cTn id="20" dur="1000" fill="hold"/>
                                        <p:tgtEl>
                                          <p:spTgt spid="2">
                                            <p:txEl>
                                              <p:pRg st="2" end="2"/>
                                            </p:txEl>
                                          </p:spTgt>
                                        </p:tgtEl>
                                        <p:attrNameLst>
                                          <p:attrName>ppt_h</p:attrName>
                                        </p:attrNameLst>
                                      </p:cBhvr>
                                      <p:tavLst>
                                        <p:tav tm="0">
                                          <p:val>
                                            <p:strVal val="#ppt_h"/>
                                          </p:val>
                                        </p:tav>
                                        <p:tav tm="100000">
                                          <p:val>
                                            <p:strVal val="#ppt_h"/>
                                          </p:val>
                                        </p:tav>
                                      </p:tavLst>
                                    </p:anim>
                                    <p:animEffect transition="in" filter="fade">
                                      <p:cBhvr>
                                        <p:cTn id="21" dur="10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orizontal Scroll 1"/>
          <p:cNvSpPr/>
          <p:nvPr/>
        </p:nvSpPr>
        <p:spPr>
          <a:xfrm>
            <a:off x="5867400" y="609600"/>
            <a:ext cx="2286000" cy="685800"/>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fa-IR" sz="2400" b="1" dirty="0" smtClean="0">
                <a:solidFill>
                  <a:srgbClr val="002060"/>
                </a:solidFill>
              </a:rPr>
              <a:t>ارزش گمرکی کالا</a:t>
            </a:r>
          </a:p>
        </p:txBody>
      </p:sp>
      <p:sp>
        <p:nvSpPr>
          <p:cNvPr id="4" name="TextBox 3"/>
          <p:cNvSpPr txBox="1"/>
          <p:nvPr/>
        </p:nvSpPr>
        <p:spPr>
          <a:xfrm>
            <a:off x="1066800" y="1524000"/>
            <a:ext cx="7162800" cy="3113545"/>
          </a:xfrm>
          <a:prstGeom prst="rect">
            <a:avLst/>
          </a:prstGeom>
          <a:noFill/>
        </p:spPr>
        <p:txBody>
          <a:bodyPr wrap="square" rtlCol="0">
            <a:spAutoFit/>
          </a:bodyPr>
          <a:lstStyle/>
          <a:p>
            <a:pPr marL="274320" lvl="0" indent="-274320" algn="r" rtl="1">
              <a:lnSpc>
                <a:spcPct val="150000"/>
              </a:lnSpc>
              <a:spcBef>
                <a:spcPct val="20000"/>
              </a:spcBef>
              <a:buClr>
                <a:schemeClr val="accent2"/>
              </a:buClr>
              <a:buSzPct val="85000"/>
              <a:defRPr/>
            </a:pPr>
            <a:r>
              <a:rPr lang="fa-IR" sz="2000" dirty="0" smtClean="0"/>
              <a:t>ارزش گمرکی کالای ورودی عبارت است</a:t>
            </a:r>
            <a:r>
              <a:rPr lang="en-US" sz="2000" dirty="0" smtClean="0"/>
              <a:t> </a:t>
            </a:r>
            <a:r>
              <a:rPr lang="fa-IR" sz="2000" dirty="0" smtClean="0"/>
              <a:t> از: </a:t>
            </a:r>
          </a:p>
          <a:p>
            <a:pPr marL="274320" lvl="0" indent="-274320" algn="r" rtl="1">
              <a:lnSpc>
                <a:spcPct val="150000"/>
              </a:lnSpc>
              <a:spcBef>
                <a:spcPct val="20000"/>
              </a:spcBef>
              <a:buClr>
                <a:schemeClr val="accent2"/>
              </a:buClr>
              <a:buSzPct val="85000"/>
              <a:defRPr/>
            </a:pPr>
            <a:endParaRPr lang="en-US" sz="2000" dirty="0" smtClean="0"/>
          </a:p>
          <a:p>
            <a:pPr marL="274320" lvl="0" indent="-274320" algn="r" rtl="1">
              <a:lnSpc>
                <a:spcPct val="150000"/>
              </a:lnSpc>
              <a:spcBef>
                <a:spcPct val="20000"/>
              </a:spcBef>
              <a:buClr>
                <a:schemeClr val="accent2"/>
              </a:buClr>
              <a:buSzPct val="85000"/>
              <a:defRPr/>
            </a:pPr>
            <a:r>
              <a:rPr lang="fa-IR" sz="2000" dirty="0" smtClean="0"/>
              <a:t>1 - ارزش بهای خرید کالا در مبداء، به اضافه: </a:t>
            </a:r>
          </a:p>
          <a:p>
            <a:pPr marL="274320" lvl="0" indent="-274320" algn="r" rtl="1">
              <a:lnSpc>
                <a:spcPct val="150000"/>
              </a:lnSpc>
              <a:spcBef>
                <a:spcPct val="20000"/>
              </a:spcBef>
              <a:buClr>
                <a:schemeClr val="accent2"/>
              </a:buClr>
              <a:buSzPct val="85000"/>
              <a:defRPr/>
            </a:pPr>
            <a:r>
              <a:rPr lang="fa-IR" sz="2000" dirty="0" smtClean="0"/>
              <a:t>2 - هزینه بیمه ، به اضافه :</a:t>
            </a:r>
          </a:p>
          <a:p>
            <a:pPr marL="274320" lvl="0" indent="-274320" algn="r" rtl="1">
              <a:lnSpc>
                <a:spcPct val="150000"/>
              </a:lnSpc>
              <a:spcBef>
                <a:spcPct val="20000"/>
              </a:spcBef>
              <a:buClr>
                <a:schemeClr val="accent2"/>
              </a:buClr>
              <a:buSzPct val="85000"/>
              <a:defRPr/>
            </a:pPr>
            <a:r>
              <a:rPr lang="fa-IR" sz="2000" dirty="0" smtClean="0"/>
              <a:t>3 - حمل و نقل به اضافه :</a:t>
            </a:r>
          </a:p>
          <a:p>
            <a:pPr marL="274320" lvl="0" indent="-274320" algn="r" rtl="1">
              <a:lnSpc>
                <a:spcPct val="150000"/>
              </a:lnSpc>
              <a:spcBef>
                <a:spcPct val="20000"/>
              </a:spcBef>
              <a:buClr>
                <a:schemeClr val="accent2"/>
              </a:buClr>
              <a:buSzPct val="85000"/>
              <a:defRPr/>
            </a:pPr>
            <a:r>
              <a:rPr lang="fa-IR" sz="2000" dirty="0" smtClean="0"/>
              <a:t>4 - سایر هزینه هایی که به آن کالا که تا ورود به نخستین دفتر گمرکی تعلق می گیرد</a:t>
            </a:r>
            <a:endParaRPr lang="en-US" sz="2000" dirty="0"/>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wipe(down)">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Effect transition="in" filter="wipe(down)">
                                      <p:cBhvr>
                                        <p:cTn id="17" dur="500"/>
                                        <p:tgtEl>
                                          <p:spTgt spid="4">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4">
                                            <p:txEl>
                                              <p:pRg st="4" end="4"/>
                                            </p:txEl>
                                          </p:spTgt>
                                        </p:tgtEl>
                                        <p:attrNameLst>
                                          <p:attrName>style.visibility</p:attrName>
                                        </p:attrNameLst>
                                      </p:cBhvr>
                                      <p:to>
                                        <p:strVal val="visible"/>
                                      </p:to>
                                    </p:set>
                                    <p:animEffect transition="in" filter="wipe(down)">
                                      <p:cBhvr>
                                        <p:cTn id="22" dur="500"/>
                                        <p:tgtEl>
                                          <p:spTgt spid="4">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animEffect transition="in" filter="wipe(down)">
                                      <p:cBhvr>
                                        <p:cTn id="27"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orizontal Scroll 1"/>
          <p:cNvSpPr/>
          <p:nvPr/>
        </p:nvSpPr>
        <p:spPr>
          <a:xfrm>
            <a:off x="5867400" y="609600"/>
            <a:ext cx="2286000" cy="685800"/>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fa-IR" sz="2400" b="1" dirty="0" smtClean="0">
                <a:solidFill>
                  <a:srgbClr val="002060"/>
                </a:solidFill>
              </a:rPr>
              <a:t>هزینه های گمرکی</a:t>
            </a:r>
          </a:p>
        </p:txBody>
      </p:sp>
      <p:sp>
        <p:nvSpPr>
          <p:cNvPr id="4" name="Subtitle 1"/>
          <p:cNvSpPr txBox="1">
            <a:spLocks/>
          </p:cNvSpPr>
          <p:nvPr/>
        </p:nvSpPr>
        <p:spPr>
          <a:xfrm>
            <a:off x="1676400" y="1600200"/>
            <a:ext cx="6400800" cy="3657600"/>
          </a:xfrm>
          <a:prstGeom prst="rect">
            <a:avLst/>
          </a:prstGeom>
        </p:spPr>
        <p:txBody>
          <a:bodyPr>
            <a:noAutofit/>
          </a:bodyPr>
          <a:lstStyle/>
          <a:p>
            <a:pPr marL="274320" marR="0" lvl="0" indent="-274320" algn="r" defTabSz="914400" rtl="1" eaLnBrk="1" fontAlgn="auto" latinLnBrk="0" hangingPunct="1">
              <a:lnSpc>
                <a:spcPct val="100000"/>
              </a:lnSpc>
              <a:spcBef>
                <a:spcPct val="20000"/>
              </a:spcBef>
              <a:spcAft>
                <a:spcPts val="0"/>
              </a:spcAft>
              <a:buClr>
                <a:schemeClr val="accent2"/>
              </a:buClr>
              <a:buSzPct val="85000"/>
              <a:buFont typeface="Wingdings" pitchFamily="2" charset="2"/>
              <a:buChar char="ü"/>
              <a:tabLst/>
              <a:defRPr/>
            </a:pPr>
            <a:r>
              <a:rPr kumimoji="0" lang="fa-IR" sz="2800" i="0" u="none" strike="noStrike" kern="1200" cap="none" spc="0" normalizeH="0" baseline="0" noProof="0" dirty="0" smtClean="0">
                <a:ln>
                  <a:noFill/>
                </a:ln>
                <a:solidFill>
                  <a:schemeClr val="tx1"/>
                </a:solidFill>
                <a:effectLst/>
                <a:uLnTx/>
                <a:uFillTx/>
                <a:latin typeface="+mn-lt"/>
                <a:ea typeface="+mn-ea"/>
              </a:rPr>
              <a:t>هزینه های انبارداری</a:t>
            </a:r>
          </a:p>
          <a:p>
            <a:pPr marL="274320" marR="0" lvl="0" indent="-274320" algn="r" defTabSz="914400" rtl="1" eaLnBrk="1" fontAlgn="auto" latinLnBrk="0" hangingPunct="1">
              <a:lnSpc>
                <a:spcPct val="100000"/>
              </a:lnSpc>
              <a:spcBef>
                <a:spcPct val="20000"/>
              </a:spcBef>
              <a:spcAft>
                <a:spcPts val="0"/>
              </a:spcAft>
              <a:buClr>
                <a:schemeClr val="accent2"/>
              </a:buClr>
              <a:buSzPct val="85000"/>
              <a:buFont typeface="Wingdings" pitchFamily="2" charset="2"/>
              <a:buChar char="ü"/>
              <a:tabLst/>
              <a:defRPr/>
            </a:pPr>
            <a:r>
              <a:rPr kumimoji="0" lang="fa-IR" sz="2800" i="0" u="none" strike="noStrike" kern="1200" cap="none" spc="0" normalizeH="0" baseline="0" noProof="0" dirty="0" smtClean="0">
                <a:ln>
                  <a:noFill/>
                </a:ln>
                <a:solidFill>
                  <a:schemeClr val="tx1"/>
                </a:solidFill>
                <a:effectLst/>
                <a:uLnTx/>
                <a:uFillTx/>
                <a:latin typeface="+mn-lt"/>
                <a:ea typeface="+mn-ea"/>
              </a:rPr>
              <a:t>هزینه بارگیری تخلیه و بسته بندی</a:t>
            </a:r>
          </a:p>
          <a:p>
            <a:pPr marL="274320" marR="0" lvl="0" indent="-274320" algn="r" defTabSz="914400" rtl="1" eaLnBrk="1" fontAlgn="auto" latinLnBrk="0" hangingPunct="1">
              <a:lnSpc>
                <a:spcPct val="100000"/>
              </a:lnSpc>
              <a:spcBef>
                <a:spcPct val="20000"/>
              </a:spcBef>
              <a:spcAft>
                <a:spcPts val="0"/>
              </a:spcAft>
              <a:buClr>
                <a:schemeClr val="accent2"/>
              </a:buClr>
              <a:buSzPct val="85000"/>
              <a:buFont typeface="Wingdings" pitchFamily="2" charset="2"/>
              <a:buChar char="ü"/>
              <a:tabLst/>
              <a:defRPr/>
            </a:pPr>
            <a:r>
              <a:rPr kumimoji="0" lang="fa-IR" sz="2800" i="0" u="none" strike="noStrike" kern="1200" cap="none" spc="0" normalizeH="0" baseline="0" noProof="0" dirty="0" smtClean="0">
                <a:ln>
                  <a:noFill/>
                </a:ln>
                <a:solidFill>
                  <a:schemeClr val="tx1"/>
                </a:solidFill>
                <a:effectLst/>
                <a:uLnTx/>
                <a:uFillTx/>
                <a:latin typeface="+mn-lt"/>
                <a:ea typeface="+mn-ea"/>
              </a:rPr>
              <a:t>هزینه تعیین تعرفه</a:t>
            </a:r>
          </a:p>
          <a:p>
            <a:pPr marL="274320" marR="0" lvl="0" indent="-274320" algn="r" defTabSz="914400" rtl="1" eaLnBrk="1" fontAlgn="auto" latinLnBrk="0" hangingPunct="1">
              <a:lnSpc>
                <a:spcPct val="100000"/>
              </a:lnSpc>
              <a:spcBef>
                <a:spcPct val="20000"/>
              </a:spcBef>
              <a:spcAft>
                <a:spcPts val="0"/>
              </a:spcAft>
              <a:buClr>
                <a:schemeClr val="accent2"/>
              </a:buClr>
              <a:buSzPct val="85000"/>
              <a:buFont typeface="Wingdings" pitchFamily="2" charset="2"/>
              <a:buChar char="ü"/>
              <a:tabLst/>
              <a:defRPr/>
            </a:pPr>
            <a:r>
              <a:rPr kumimoji="0" lang="fa-IR" sz="2800" i="0" u="none" strike="noStrike" kern="1200" cap="none" spc="0" normalizeH="0" baseline="0" noProof="0" dirty="0" smtClean="0">
                <a:ln>
                  <a:noFill/>
                </a:ln>
                <a:solidFill>
                  <a:schemeClr val="tx1"/>
                </a:solidFill>
                <a:effectLst/>
                <a:uLnTx/>
                <a:uFillTx/>
                <a:latin typeface="+mn-lt"/>
                <a:ea typeface="+mn-ea"/>
              </a:rPr>
              <a:t>هزینه خدمات فوق العاده</a:t>
            </a:r>
          </a:p>
          <a:p>
            <a:pPr marL="274320" marR="0" lvl="0" indent="-274320" algn="r" defTabSz="914400" rtl="1" eaLnBrk="1" fontAlgn="auto" latinLnBrk="0" hangingPunct="1">
              <a:lnSpc>
                <a:spcPct val="100000"/>
              </a:lnSpc>
              <a:spcBef>
                <a:spcPct val="20000"/>
              </a:spcBef>
              <a:spcAft>
                <a:spcPts val="0"/>
              </a:spcAft>
              <a:buClr>
                <a:schemeClr val="accent2"/>
              </a:buClr>
              <a:buSzPct val="85000"/>
              <a:buFont typeface="Wingdings" pitchFamily="2" charset="2"/>
              <a:buChar char="ü"/>
              <a:tabLst/>
              <a:defRPr/>
            </a:pPr>
            <a:endParaRPr kumimoji="0" lang="fa-IR" sz="2800" i="0" u="none" strike="noStrike" kern="1200" cap="none" spc="0" normalizeH="0" baseline="0" noProof="0" dirty="0" smtClean="0">
              <a:ln>
                <a:noFill/>
              </a:ln>
              <a:solidFill>
                <a:schemeClr val="tx1"/>
              </a:solidFill>
              <a:effectLst/>
              <a:uLnTx/>
              <a:uFillTx/>
              <a:latin typeface="+mn-lt"/>
              <a:ea typeface="+mn-ea"/>
            </a:endParaRPr>
          </a:p>
        </p:txBody>
      </p:sp>
      <p:sp>
        <p:nvSpPr>
          <p:cNvPr id="5" name="Subtitle 1"/>
          <p:cNvSpPr txBox="1">
            <a:spLocks/>
          </p:cNvSpPr>
          <p:nvPr/>
        </p:nvSpPr>
        <p:spPr>
          <a:xfrm>
            <a:off x="1676400" y="3733800"/>
            <a:ext cx="6400800" cy="1600200"/>
          </a:xfrm>
          <a:prstGeom prst="rect">
            <a:avLst/>
          </a:prstGeom>
        </p:spPr>
        <p:txBody>
          <a:bodyPr>
            <a:noAutofit/>
          </a:bodyPr>
          <a:lstStyle/>
          <a:p>
            <a:pPr marL="274320" marR="0" lvl="0" indent="-274320" algn="r" defTabSz="914400" rtl="1" eaLnBrk="1" fontAlgn="auto" latinLnBrk="0" hangingPunct="1">
              <a:lnSpc>
                <a:spcPct val="100000"/>
              </a:lnSpc>
              <a:spcBef>
                <a:spcPct val="20000"/>
              </a:spcBef>
              <a:spcAft>
                <a:spcPts val="0"/>
              </a:spcAft>
              <a:buClr>
                <a:schemeClr val="accent2"/>
              </a:buClr>
              <a:buSzPct val="85000"/>
              <a:buFont typeface="Wingdings" pitchFamily="2" charset="2"/>
              <a:buChar char="ü"/>
              <a:tabLst/>
              <a:defRPr/>
            </a:pPr>
            <a:r>
              <a:rPr kumimoji="0" lang="fa-IR" sz="2800" i="0" u="none" strike="noStrike" kern="1200" cap="none" spc="0" normalizeH="0" baseline="0" noProof="0" dirty="0" smtClean="0">
                <a:ln>
                  <a:noFill/>
                </a:ln>
                <a:solidFill>
                  <a:schemeClr val="tx1"/>
                </a:solidFill>
                <a:effectLst/>
                <a:uLnTx/>
                <a:uFillTx/>
                <a:latin typeface="+mn-lt"/>
                <a:ea typeface="+mn-ea"/>
              </a:rPr>
              <a:t>هزینه بیمه محلی</a:t>
            </a:r>
          </a:p>
          <a:p>
            <a:pPr marL="274320" marR="0" lvl="0" indent="-274320" algn="r" defTabSz="914400" rtl="1" eaLnBrk="1" fontAlgn="auto" latinLnBrk="0" hangingPunct="1">
              <a:lnSpc>
                <a:spcPct val="100000"/>
              </a:lnSpc>
              <a:spcBef>
                <a:spcPct val="20000"/>
              </a:spcBef>
              <a:spcAft>
                <a:spcPts val="0"/>
              </a:spcAft>
              <a:buClr>
                <a:schemeClr val="accent2"/>
              </a:buClr>
              <a:buSzPct val="85000"/>
              <a:buFont typeface="Wingdings" pitchFamily="2" charset="2"/>
              <a:buChar char="ü"/>
              <a:tabLst/>
              <a:defRPr/>
            </a:pPr>
            <a:r>
              <a:rPr kumimoji="0" lang="fa-IR" sz="2800" i="0" u="none" strike="noStrike" kern="1200" cap="none" spc="0" normalizeH="0" baseline="0" noProof="0" dirty="0" smtClean="0">
                <a:ln>
                  <a:noFill/>
                </a:ln>
                <a:solidFill>
                  <a:schemeClr val="tx1"/>
                </a:solidFill>
                <a:effectLst/>
                <a:uLnTx/>
                <a:uFillTx/>
                <a:latin typeface="+mn-lt"/>
                <a:ea typeface="+mn-ea"/>
              </a:rPr>
              <a:t>هزینه بدرقه و مراقبت</a:t>
            </a:r>
          </a:p>
          <a:p>
            <a:pPr marL="274320" marR="0" lvl="0" indent="-274320" algn="r" defTabSz="914400" rtl="1" eaLnBrk="1" fontAlgn="auto" latinLnBrk="0" hangingPunct="1">
              <a:lnSpc>
                <a:spcPct val="100000"/>
              </a:lnSpc>
              <a:spcBef>
                <a:spcPct val="20000"/>
              </a:spcBef>
              <a:spcAft>
                <a:spcPts val="0"/>
              </a:spcAft>
              <a:buClr>
                <a:schemeClr val="accent2"/>
              </a:buClr>
              <a:buSzPct val="85000"/>
              <a:buFont typeface="Wingdings" pitchFamily="2" charset="2"/>
              <a:buChar char="ü"/>
              <a:tabLst/>
              <a:defRPr/>
            </a:pPr>
            <a:r>
              <a:rPr kumimoji="0" lang="fa-IR" sz="2800" i="0" u="none" strike="noStrike" kern="1200" cap="none" spc="0" normalizeH="0" baseline="0" noProof="0" dirty="0" smtClean="0">
                <a:ln>
                  <a:noFill/>
                </a:ln>
                <a:solidFill>
                  <a:schemeClr val="tx1"/>
                </a:solidFill>
                <a:effectLst/>
                <a:uLnTx/>
                <a:uFillTx/>
                <a:latin typeface="+mn-lt"/>
                <a:ea typeface="+mn-ea"/>
              </a:rPr>
              <a:t>سایر هزینه ها</a:t>
            </a:r>
          </a:p>
          <a:p>
            <a:pPr marL="274320" marR="0" lvl="0" indent="-274320" algn="r" defTabSz="914400" rtl="1" eaLnBrk="1" fontAlgn="auto" latinLnBrk="0" hangingPunct="1">
              <a:lnSpc>
                <a:spcPct val="100000"/>
              </a:lnSpc>
              <a:spcBef>
                <a:spcPct val="20000"/>
              </a:spcBef>
              <a:spcAft>
                <a:spcPts val="0"/>
              </a:spcAft>
              <a:buClr>
                <a:schemeClr val="accent2"/>
              </a:buClr>
              <a:buSzPct val="85000"/>
              <a:buFont typeface="Brush Script MT" pitchFamily="66" charset="0"/>
              <a:buChar char="O"/>
              <a:tabLst/>
              <a:defRPr/>
            </a:pPr>
            <a:endParaRPr kumimoji="0" lang="en-US" sz="1600" i="0" u="none" strike="noStrike" kern="1200" cap="none" spc="0" normalizeH="0" baseline="0" noProof="0" dirty="0">
              <a:ln>
                <a:noFill/>
              </a:ln>
              <a:solidFill>
                <a:schemeClr val="tx1"/>
              </a:solidFill>
              <a:effectLst/>
              <a:uLnTx/>
              <a:uFillTx/>
              <a:latin typeface="+mn-lt"/>
              <a:ea typeface="+mn-ea"/>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2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20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20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20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
                                            <p:txEl>
                                              <p:pRg st="0" end="0"/>
                                            </p:txEl>
                                          </p:spTgt>
                                        </p:tgtEl>
                                        <p:attrNameLst>
                                          <p:attrName>style.visibility</p:attrName>
                                        </p:attrNameLst>
                                      </p:cBhvr>
                                      <p:to>
                                        <p:strVal val="visible"/>
                                      </p:to>
                                    </p:set>
                                    <p:animEffect transition="in" filter="fade">
                                      <p:cBhvr>
                                        <p:cTn id="27" dur="2000"/>
                                        <p:tgtEl>
                                          <p:spTgt spid="5">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5">
                                            <p:txEl>
                                              <p:pRg st="1" end="1"/>
                                            </p:txEl>
                                          </p:spTgt>
                                        </p:tgtEl>
                                        <p:attrNameLst>
                                          <p:attrName>style.visibility</p:attrName>
                                        </p:attrNameLst>
                                      </p:cBhvr>
                                      <p:to>
                                        <p:strVal val="visible"/>
                                      </p:to>
                                    </p:set>
                                    <p:animEffect transition="in" filter="fade">
                                      <p:cBhvr>
                                        <p:cTn id="32" dur="2000"/>
                                        <p:tgtEl>
                                          <p:spTgt spid="5">
                                            <p:txEl>
                                              <p:pRg st="1" end="1"/>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5">
                                            <p:txEl>
                                              <p:pRg st="2" end="2"/>
                                            </p:txEl>
                                          </p:spTgt>
                                        </p:tgtEl>
                                        <p:attrNameLst>
                                          <p:attrName>style.visibility</p:attrName>
                                        </p:attrNameLst>
                                      </p:cBhvr>
                                      <p:to>
                                        <p:strVal val="visible"/>
                                      </p:to>
                                    </p:set>
                                    <p:animEffect transition="in" filter="fade">
                                      <p:cBhvr>
                                        <p:cTn id="37" dur="20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orizontal Scroll 1"/>
          <p:cNvSpPr/>
          <p:nvPr/>
        </p:nvSpPr>
        <p:spPr>
          <a:xfrm>
            <a:off x="5562600" y="609600"/>
            <a:ext cx="2590800" cy="685800"/>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fa-IR" sz="2400" b="1" dirty="0" smtClean="0">
                <a:solidFill>
                  <a:srgbClr val="002060"/>
                </a:solidFill>
              </a:rPr>
              <a:t>تشریفات قبل از اظهار</a:t>
            </a:r>
          </a:p>
        </p:txBody>
      </p:sp>
      <p:sp>
        <p:nvSpPr>
          <p:cNvPr id="3" name="Subtitle 1"/>
          <p:cNvSpPr txBox="1">
            <a:spLocks/>
          </p:cNvSpPr>
          <p:nvPr/>
        </p:nvSpPr>
        <p:spPr>
          <a:xfrm>
            <a:off x="1524000" y="1524000"/>
            <a:ext cx="6400800" cy="1066800"/>
          </a:xfrm>
          <a:prstGeom prst="rect">
            <a:avLst/>
          </a:prstGeom>
        </p:spPr>
        <p:txBody>
          <a:bodyPr>
            <a:noAutofit/>
          </a:bodyPr>
          <a:lstStyle/>
          <a:p>
            <a:pPr marL="457200" marR="0" lvl="0" indent="-457200" algn="r" defTabSz="914400" rtl="1" eaLnBrk="1" fontAlgn="auto" latinLnBrk="0" hangingPunct="1">
              <a:lnSpc>
                <a:spcPct val="150000"/>
              </a:lnSpc>
              <a:spcBef>
                <a:spcPct val="20000"/>
              </a:spcBef>
              <a:spcAft>
                <a:spcPts val="0"/>
              </a:spcAft>
              <a:buClr>
                <a:schemeClr val="accent2"/>
              </a:buClr>
              <a:buSzPct val="85000"/>
              <a:buFont typeface="Wingdings" pitchFamily="2" charset="2"/>
              <a:buChar char="ü"/>
              <a:tabLst/>
              <a:defRPr/>
            </a:pPr>
            <a:r>
              <a:rPr kumimoji="0" lang="fa-IR" sz="2400" i="0" u="none" strike="noStrike" kern="1200" cap="none" spc="0" normalizeH="0" baseline="0" noProof="0" dirty="0" smtClean="0">
                <a:ln>
                  <a:noFill/>
                </a:ln>
                <a:solidFill>
                  <a:schemeClr val="tx1"/>
                </a:solidFill>
                <a:effectLst/>
                <a:uLnTx/>
                <a:uFillTx/>
                <a:latin typeface="+mn-lt"/>
                <a:ea typeface="+mn-ea"/>
              </a:rPr>
              <a:t>وظایف شرکتهای حمل و نقل در زمان ورود به گمرک</a:t>
            </a:r>
          </a:p>
          <a:p>
            <a:pPr marL="457200" marR="0" lvl="0" indent="-457200" algn="r" defTabSz="914400" rtl="1" eaLnBrk="1" fontAlgn="auto" latinLnBrk="0" hangingPunct="1">
              <a:lnSpc>
                <a:spcPct val="150000"/>
              </a:lnSpc>
              <a:spcBef>
                <a:spcPct val="20000"/>
              </a:spcBef>
              <a:spcAft>
                <a:spcPts val="0"/>
              </a:spcAft>
              <a:buClr>
                <a:schemeClr val="accent2"/>
              </a:buClr>
              <a:buSzPct val="85000"/>
              <a:buFont typeface="Wingdings" pitchFamily="2" charset="2"/>
              <a:buChar char="ü"/>
              <a:tabLst/>
              <a:defRPr/>
            </a:pPr>
            <a:r>
              <a:rPr kumimoji="0" lang="fa-IR" sz="2400" i="0" u="none" strike="noStrike" kern="1200" cap="none" spc="0" normalizeH="0" baseline="0" noProof="0" dirty="0" smtClean="0">
                <a:ln>
                  <a:noFill/>
                </a:ln>
                <a:solidFill>
                  <a:schemeClr val="tx1"/>
                </a:solidFill>
                <a:effectLst/>
                <a:uLnTx/>
                <a:uFillTx/>
                <a:latin typeface="+mn-lt"/>
                <a:ea typeface="+mn-ea"/>
              </a:rPr>
              <a:t>تخلیه کالا در اماکن گمرکی</a:t>
            </a:r>
            <a:endParaRPr kumimoji="0" lang="en-US" sz="2400" i="0" u="none" strike="noStrike" kern="1200" cap="none" spc="0" normalizeH="0" baseline="0" noProof="0" dirty="0">
              <a:ln>
                <a:noFill/>
              </a:ln>
              <a:solidFill>
                <a:schemeClr val="tx1"/>
              </a:solidFill>
              <a:effectLst/>
              <a:uLnTx/>
              <a:uFillTx/>
              <a:latin typeface="+mn-lt"/>
              <a:ea typeface="+mn-ea"/>
            </a:endParaRPr>
          </a:p>
        </p:txBody>
      </p:sp>
      <p:sp>
        <p:nvSpPr>
          <p:cNvPr id="4" name="Horizontal Scroll 3"/>
          <p:cNvSpPr/>
          <p:nvPr/>
        </p:nvSpPr>
        <p:spPr>
          <a:xfrm>
            <a:off x="4724400" y="2819400"/>
            <a:ext cx="3429000" cy="685800"/>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fa-IR" sz="2400" b="1" dirty="0" smtClean="0">
                <a:solidFill>
                  <a:srgbClr val="002060"/>
                </a:solidFill>
              </a:rPr>
              <a:t>نگهداری کالا در اماکن گمرکی</a:t>
            </a:r>
          </a:p>
        </p:txBody>
      </p:sp>
      <p:sp>
        <p:nvSpPr>
          <p:cNvPr id="7" name="Subtitle 1"/>
          <p:cNvSpPr txBox="1">
            <a:spLocks/>
          </p:cNvSpPr>
          <p:nvPr/>
        </p:nvSpPr>
        <p:spPr>
          <a:xfrm>
            <a:off x="1600200" y="3581400"/>
            <a:ext cx="6400800" cy="2438400"/>
          </a:xfrm>
          <a:prstGeom prst="rect">
            <a:avLst/>
          </a:prstGeom>
        </p:spPr>
        <p:txBody>
          <a:bodyPr>
            <a:noAutofit/>
          </a:bodyPr>
          <a:lstStyle/>
          <a:p>
            <a:pPr marL="457200" marR="0" lvl="0" indent="-457200" algn="r" defTabSz="914400" rtl="1" eaLnBrk="1" fontAlgn="auto" latinLnBrk="0" hangingPunct="1">
              <a:lnSpc>
                <a:spcPct val="150000"/>
              </a:lnSpc>
              <a:spcBef>
                <a:spcPct val="20000"/>
              </a:spcBef>
              <a:spcAft>
                <a:spcPts val="0"/>
              </a:spcAft>
              <a:buClr>
                <a:schemeClr val="accent2"/>
              </a:buClr>
              <a:buSzPct val="85000"/>
              <a:buFont typeface="Wingdings" pitchFamily="2" charset="2"/>
              <a:buChar char="ü"/>
              <a:tabLst/>
              <a:defRPr/>
            </a:pPr>
            <a:r>
              <a:rPr kumimoji="0" lang="fa-IR" sz="2400" i="0" u="none" strike="noStrike" kern="1200" cap="none" spc="0" normalizeH="0" baseline="0" noProof="0" dirty="0" smtClean="0">
                <a:ln>
                  <a:noFill/>
                </a:ln>
                <a:solidFill>
                  <a:schemeClr val="tx1"/>
                </a:solidFill>
                <a:effectLst/>
                <a:uLnTx/>
                <a:uFillTx/>
                <a:latin typeface="+mn-lt"/>
                <a:ea typeface="+mn-ea"/>
              </a:rPr>
              <a:t>انبارهای گمرکی </a:t>
            </a:r>
          </a:p>
          <a:p>
            <a:pPr marL="457200" marR="0" lvl="0" indent="-457200" algn="r" defTabSz="914400" rtl="1" eaLnBrk="1" fontAlgn="auto" latinLnBrk="0" hangingPunct="1">
              <a:lnSpc>
                <a:spcPct val="150000"/>
              </a:lnSpc>
              <a:spcBef>
                <a:spcPct val="20000"/>
              </a:spcBef>
              <a:spcAft>
                <a:spcPts val="0"/>
              </a:spcAft>
              <a:buClr>
                <a:schemeClr val="accent2"/>
              </a:buClr>
              <a:buSzPct val="85000"/>
              <a:buFont typeface="Wingdings" pitchFamily="2" charset="2"/>
              <a:buChar char="ü"/>
              <a:tabLst/>
              <a:defRPr/>
            </a:pPr>
            <a:r>
              <a:rPr kumimoji="0" lang="fa-IR" sz="2400" i="0" u="none" strike="noStrike" kern="1200" cap="none" spc="0" normalizeH="0" baseline="0" noProof="0" dirty="0" smtClean="0">
                <a:ln>
                  <a:noFill/>
                </a:ln>
                <a:solidFill>
                  <a:schemeClr val="tx1"/>
                </a:solidFill>
                <a:effectLst/>
                <a:uLnTx/>
                <a:uFillTx/>
                <a:latin typeface="+mn-lt"/>
                <a:ea typeface="+mn-ea"/>
              </a:rPr>
              <a:t>مسئولیت حفظ و نگهداری کالا در انبارهای گمرکی</a:t>
            </a:r>
          </a:p>
          <a:p>
            <a:pPr marL="457200" marR="0" lvl="0" indent="-457200" algn="r" defTabSz="914400" rtl="1" eaLnBrk="1" fontAlgn="auto" latinLnBrk="0" hangingPunct="1">
              <a:lnSpc>
                <a:spcPct val="150000"/>
              </a:lnSpc>
              <a:spcBef>
                <a:spcPct val="20000"/>
              </a:spcBef>
              <a:spcAft>
                <a:spcPts val="0"/>
              </a:spcAft>
              <a:buClr>
                <a:schemeClr val="accent2"/>
              </a:buClr>
              <a:buSzPct val="85000"/>
              <a:buFont typeface="Wingdings" pitchFamily="2" charset="2"/>
              <a:buChar char="ü"/>
              <a:tabLst/>
              <a:defRPr/>
            </a:pPr>
            <a:r>
              <a:rPr kumimoji="0" lang="fa-IR" sz="2400" i="0" u="none" strike="noStrike" kern="1200" cap="none" spc="0" normalizeH="0" baseline="0" noProof="0" dirty="0" smtClean="0">
                <a:ln>
                  <a:noFill/>
                </a:ln>
                <a:solidFill>
                  <a:schemeClr val="tx1"/>
                </a:solidFill>
                <a:effectLst/>
                <a:uLnTx/>
                <a:uFillTx/>
                <a:latin typeface="+mn-lt"/>
                <a:ea typeface="+mn-ea"/>
              </a:rPr>
              <a:t>انبارهای اختصاصی، انبارها و سردخانه های رسمی</a:t>
            </a:r>
            <a:endParaRPr kumimoji="0" lang="en-US" sz="2400" i="0" u="none" strike="noStrike" kern="1200" cap="none" spc="0" normalizeH="0" baseline="0" noProof="0" dirty="0">
              <a:ln>
                <a:noFill/>
              </a:ln>
              <a:solidFill>
                <a:schemeClr val="tx1"/>
              </a:solidFill>
              <a:effectLst/>
              <a:uLnTx/>
              <a:uFillTx/>
              <a:latin typeface="+mn-lt"/>
              <a:ea typeface="+mn-ea"/>
            </a:endParaRPr>
          </a:p>
        </p:txBody>
      </p:sp>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20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animEffect transition="in" filter="fade">
                                      <p:cBhvr>
                                        <p:cTn id="15" dur="2000"/>
                                        <p:tgtEl>
                                          <p:spTgt spid="7">
                                            <p:txEl>
                                              <p:pRg st="0" end="0"/>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
                                            <p:txEl>
                                              <p:pRg st="1" end="1"/>
                                            </p:txEl>
                                          </p:spTgt>
                                        </p:tgtEl>
                                        <p:attrNameLst>
                                          <p:attrName>style.visibility</p:attrName>
                                        </p:attrNameLst>
                                      </p:cBhvr>
                                      <p:to>
                                        <p:strVal val="visible"/>
                                      </p:to>
                                    </p:set>
                                    <p:animEffect transition="in" filter="fade">
                                      <p:cBhvr>
                                        <p:cTn id="18" dur="2000"/>
                                        <p:tgtEl>
                                          <p:spTgt spid="7">
                                            <p:txEl>
                                              <p:pRg st="1" end="1"/>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7">
                                            <p:txEl>
                                              <p:pRg st="2" end="2"/>
                                            </p:txEl>
                                          </p:spTgt>
                                        </p:tgtEl>
                                        <p:attrNameLst>
                                          <p:attrName>style.visibility</p:attrName>
                                        </p:attrNameLst>
                                      </p:cBhvr>
                                      <p:to>
                                        <p:strVal val="visible"/>
                                      </p:to>
                                    </p:set>
                                    <p:animEffect transition="in" filter="fade">
                                      <p:cBhvr>
                                        <p:cTn id="21" dur="20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7" grpId="0" build="allAtOnce"/>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orizontal Scroll 1"/>
          <p:cNvSpPr/>
          <p:nvPr/>
        </p:nvSpPr>
        <p:spPr>
          <a:xfrm>
            <a:off x="3352800" y="609600"/>
            <a:ext cx="4800600" cy="685800"/>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ar-SA" sz="2400" b="1" dirty="0" smtClean="0">
                <a:solidFill>
                  <a:srgbClr val="002060"/>
                </a:solidFill>
              </a:rPr>
              <a:t>كالاي متروكه</a:t>
            </a:r>
            <a:r>
              <a:rPr lang="fa-IR" sz="2400" b="1" dirty="0" smtClean="0">
                <a:solidFill>
                  <a:srgbClr val="002060"/>
                </a:solidFill>
              </a:rPr>
              <a:t> و ضبطی و واگذاری به گمرک</a:t>
            </a:r>
          </a:p>
        </p:txBody>
      </p:sp>
      <p:sp>
        <p:nvSpPr>
          <p:cNvPr id="3" name="Subtitle 1"/>
          <p:cNvSpPr txBox="1">
            <a:spLocks/>
          </p:cNvSpPr>
          <p:nvPr/>
        </p:nvSpPr>
        <p:spPr>
          <a:xfrm>
            <a:off x="1219200" y="1371600"/>
            <a:ext cx="6934200" cy="3886200"/>
          </a:xfrm>
          <a:prstGeom prst="rect">
            <a:avLst/>
          </a:prstGeom>
        </p:spPr>
        <p:txBody>
          <a:bodyPr>
            <a:noAutofit/>
          </a:bodyPr>
          <a:lstStyle/>
          <a:p>
            <a:pPr marL="457200" marR="0" lvl="0" indent="-457200" algn="r" defTabSz="914400" rtl="1" eaLnBrk="1" fontAlgn="auto" latinLnBrk="0" hangingPunct="1">
              <a:lnSpc>
                <a:spcPct val="150000"/>
              </a:lnSpc>
              <a:spcBef>
                <a:spcPct val="20000"/>
              </a:spcBef>
              <a:spcAft>
                <a:spcPts val="0"/>
              </a:spcAft>
              <a:buClr>
                <a:schemeClr val="accent2"/>
              </a:buClr>
              <a:buSzPct val="85000"/>
              <a:buFont typeface="Wingdings" pitchFamily="2" charset="2"/>
              <a:buChar char="ü"/>
              <a:tabLst/>
              <a:defRPr/>
            </a:pPr>
            <a:r>
              <a:rPr kumimoji="0" lang="fa-IR" sz="2400" i="0" u="none" strike="noStrike" kern="1200" cap="none" spc="0" normalizeH="0" baseline="0" noProof="0" dirty="0" smtClean="0">
                <a:ln>
                  <a:noFill/>
                </a:ln>
                <a:solidFill>
                  <a:schemeClr val="tx1"/>
                </a:solidFill>
                <a:effectLst/>
                <a:uLnTx/>
                <a:uFillTx/>
                <a:latin typeface="+mn-lt"/>
                <a:ea typeface="+mn-ea"/>
              </a:rPr>
              <a:t>مهلت خروج کالا از گمرک در مورد کالاهای عادی</a:t>
            </a:r>
          </a:p>
          <a:p>
            <a:pPr marL="457200" marR="0" lvl="0" indent="-457200" algn="r" defTabSz="914400" rtl="1" eaLnBrk="1" fontAlgn="auto" latinLnBrk="0" hangingPunct="1">
              <a:lnSpc>
                <a:spcPct val="150000"/>
              </a:lnSpc>
              <a:spcBef>
                <a:spcPct val="20000"/>
              </a:spcBef>
              <a:spcAft>
                <a:spcPts val="0"/>
              </a:spcAft>
              <a:buClr>
                <a:schemeClr val="accent2"/>
              </a:buClr>
              <a:buSzPct val="85000"/>
              <a:buFont typeface="Wingdings" pitchFamily="2" charset="2"/>
              <a:buChar char="ü"/>
              <a:tabLst/>
              <a:defRPr/>
            </a:pPr>
            <a:r>
              <a:rPr kumimoji="0" lang="fa-IR" sz="2400" i="0" u="none" strike="noStrike" kern="1200" cap="none" spc="0" normalizeH="0" baseline="0" noProof="0" dirty="0" smtClean="0">
                <a:ln>
                  <a:noFill/>
                </a:ln>
                <a:solidFill>
                  <a:schemeClr val="tx1"/>
                </a:solidFill>
                <a:effectLst/>
                <a:uLnTx/>
                <a:uFillTx/>
                <a:latin typeface="+mn-lt"/>
                <a:ea typeface="+mn-ea"/>
              </a:rPr>
              <a:t>مهلت ترخیص کالا از گمرک در مورد کالاهای فساد پذیر و کالاهایی که نگهداری آنها ایجاد هزینه اضافی و یا خطر بنماید</a:t>
            </a:r>
          </a:p>
          <a:p>
            <a:pPr marL="457200" marR="0" lvl="0" indent="-457200" algn="r" defTabSz="914400" rtl="1" eaLnBrk="1" fontAlgn="auto" latinLnBrk="0" hangingPunct="1">
              <a:lnSpc>
                <a:spcPct val="150000"/>
              </a:lnSpc>
              <a:spcBef>
                <a:spcPct val="20000"/>
              </a:spcBef>
              <a:spcAft>
                <a:spcPts val="0"/>
              </a:spcAft>
              <a:buClr>
                <a:schemeClr val="accent2"/>
              </a:buClr>
              <a:buSzPct val="85000"/>
              <a:buFont typeface="Wingdings" pitchFamily="2" charset="2"/>
              <a:buChar char="ü"/>
              <a:tabLst/>
              <a:defRPr/>
            </a:pPr>
            <a:r>
              <a:rPr kumimoji="0" lang="fa-IR" sz="2400" i="0" u="none" strike="noStrike" kern="1200" cap="none" spc="0" normalizeH="0" baseline="0" noProof="0" dirty="0" smtClean="0">
                <a:ln>
                  <a:noFill/>
                </a:ln>
                <a:solidFill>
                  <a:schemeClr val="tx1"/>
                </a:solidFill>
                <a:effectLst/>
                <a:uLnTx/>
                <a:uFillTx/>
                <a:latin typeface="+mn-lt"/>
                <a:ea typeface="+mn-ea"/>
              </a:rPr>
              <a:t>کالاهای ضبطی</a:t>
            </a:r>
          </a:p>
          <a:p>
            <a:pPr marL="457200" marR="0" lvl="0" indent="-457200" algn="r" defTabSz="914400" rtl="1" eaLnBrk="1" fontAlgn="auto" latinLnBrk="0" hangingPunct="1">
              <a:lnSpc>
                <a:spcPct val="150000"/>
              </a:lnSpc>
              <a:spcBef>
                <a:spcPct val="20000"/>
              </a:spcBef>
              <a:spcAft>
                <a:spcPts val="0"/>
              </a:spcAft>
              <a:buClr>
                <a:schemeClr val="accent2"/>
              </a:buClr>
              <a:buSzPct val="85000"/>
              <a:buFont typeface="Wingdings" pitchFamily="2" charset="2"/>
              <a:buChar char="ü"/>
              <a:tabLst/>
              <a:defRPr/>
            </a:pPr>
            <a:r>
              <a:rPr kumimoji="0" lang="fa-IR" sz="2400" i="0" u="none" strike="noStrike" kern="1200" cap="none" spc="0" normalizeH="0" baseline="0" noProof="0" dirty="0" smtClean="0">
                <a:ln>
                  <a:noFill/>
                </a:ln>
                <a:solidFill>
                  <a:schemeClr val="tx1"/>
                </a:solidFill>
                <a:effectLst/>
                <a:uLnTx/>
                <a:uFillTx/>
                <a:latin typeface="+mn-lt"/>
                <a:ea typeface="+mn-ea"/>
              </a:rPr>
              <a:t>کالاهای واگذاری به گمرک</a:t>
            </a: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1000100" y="642918"/>
            <a:ext cx="7072362" cy="1077218"/>
          </a:xfrm>
          <a:prstGeom prst="rect">
            <a:avLst/>
          </a:prstGeom>
          <a:solidFill>
            <a:schemeClr val="accent2">
              <a:lumMod val="40000"/>
              <a:lumOff val="60000"/>
            </a:schemeClr>
          </a:solidFill>
        </p:spPr>
        <p:txBody>
          <a:bodyPr wrap="square" rtlCol="1">
            <a:spAutoFit/>
          </a:bodyPr>
          <a:lstStyle/>
          <a:p>
            <a:pPr algn="r" rtl="1"/>
            <a:r>
              <a:rPr lang="fa-IR" sz="2400" b="1" dirty="0" smtClean="0"/>
              <a:t>قانون امور گمرکی</a:t>
            </a:r>
          </a:p>
          <a:p>
            <a:pPr algn="r" rtl="1"/>
            <a:r>
              <a:rPr lang="fa-IR" sz="2000" b="1" dirty="0" smtClean="0"/>
              <a:t>اصولا طبق ماده 47 قانون امور گمرکی کالاهای وارده به کشور را می توان برای منظورهای زیر استفاده کرد:</a:t>
            </a:r>
            <a:endParaRPr lang="fa-IR" sz="2000" b="1" dirty="0"/>
          </a:p>
        </p:txBody>
      </p:sp>
      <p:sp>
        <p:nvSpPr>
          <p:cNvPr id="18" name="Rounded Rectangle 17">
            <a:hlinkClick r:id="rId2" action="ppaction://hlinksldjump"/>
          </p:cNvPr>
          <p:cNvSpPr/>
          <p:nvPr/>
        </p:nvSpPr>
        <p:spPr>
          <a:xfrm>
            <a:off x="7143768" y="1928802"/>
            <a:ext cx="1832628" cy="785818"/>
          </a:xfrm>
          <a:prstGeom prst="roundRect">
            <a:avLst/>
          </a:prstGeom>
          <a:solidFill>
            <a:schemeClr val="bg2">
              <a:lumMod val="90000"/>
            </a:schemeClr>
          </a:solidFill>
        </p:spPr>
        <p:style>
          <a:lnRef idx="0">
            <a:schemeClr val="accent2"/>
          </a:lnRef>
          <a:fillRef idx="3">
            <a:schemeClr val="accent2"/>
          </a:fillRef>
          <a:effectRef idx="3">
            <a:schemeClr val="accent2"/>
          </a:effectRef>
          <a:fontRef idx="minor">
            <a:schemeClr val="lt1"/>
          </a:fontRef>
        </p:style>
        <p:txBody>
          <a:bodyPr rtlCol="1" anchor="ctr"/>
          <a:lstStyle/>
          <a:p>
            <a:pPr algn="ctr"/>
            <a:r>
              <a:rPr lang="fa-IR" sz="2800" b="1" dirty="0" smtClean="0">
                <a:solidFill>
                  <a:schemeClr val="tx1"/>
                </a:solidFill>
              </a:rPr>
              <a:t>ورود قطعی</a:t>
            </a:r>
          </a:p>
        </p:txBody>
      </p:sp>
      <p:sp>
        <p:nvSpPr>
          <p:cNvPr id="19" name="Rounded Rectangle 18">
            <a:hlinkClick r:id="rId2" action="ppaction://hlinksldjump"/>
          </p:cNvPr>
          <p:cNvSpPr/>
          <p:nvPr/>
        </p:nvSpPr>
        <p:spPr>
          <a:xfrm>
            <a:off x="7143768" y="2786058"/>
            <a:ext cx="1832628" cy="785818"/>
          </a:xfrm>
          <a:prstGeom prst="roundRect">
            <a:avLst/>
          </a:prstGeom>
          <a:solidFill>
            <a:schemeClr val="accent1">
              <a:lumMod val="40000"/>
              <a:lumOff val="60000"/>
            </a:schemeClr>
          </a:solidFill>
        </p:spPr>
        <p:style>
          <a:lnRef idx="0">
            <a:schemeClr val="accent2"/>
          </a:lnRef>
          <a:fillRef idx="3">
            <a:schemeClr val="accent2"/>
          </a:fillRef>
          <a:effectRef idx="3">
            <a:schemeClr val="accent2"/>
          </a:effectRef>
          <a:fontRef idx="minor">
            <a:schemeClr val="lt1"/>
          </a:fontRef>
        </p:style>
        <p:txBody>
          <a:bodyPr rtlCol="1" anchor="ctr"/>
          <a:lstStyle/>
          <a:p>
            <a:pPr algn="ctr"/>
            <a:r>
              <a:rPr lang="fa-IR" sz="2800" b="1" dirty="0" smtClean="0">
                <a:solidFill>
                  <a:schemeClr val="tx1"/>
                </a:solidFill>
              </a:rPr>
              <a:t>ورود موقت</a:t>
            </a:r>
            <a:endParaRPr lang="fa-IR" sz="2800" b="1" dirty="0">
              <a:solidFill>
                <a:schemeClr val="tx1"/>
              </a:solidFill>
            </a:endParaRPr>
          </a:p>
        </p:txBody>
      </p:sp>
      <p:sp>
        <p:nvSpPr>
          <p:cNvPr id="26" name="Rounded Rectangle 25">
            <a:hlinkClick r:id="rId2" action="ppaction://hlinksldjump"/>
          </p:cNvPr>
          <p:cNvSpPr/>
          <p:nvPr/>
        </p:nvSpPr>
        <p:spPr>
          <a:xfrm>
            <a:off x="7143768" y="3643314"/>
            <a:ext cx="1832628" cy="857256"/>
          </a:xfrm>
          <a:prstGeom prst="roundRect">
            <a:avLst/>
          </a:prstGeom>
          <a:solidFill>
            <a:schemeClr val="accent2">
              <a:lumMod val="20000"/>
              <a:lumOff val="80000"/>
            </a:schemeClr>
          </a:solidFill>
        </p:spPr>
        <p:style>
          <a:lnRef idx="0">
            <a:schemeClr val="accent2"/>
          </a:lnRef>
          <a:fillRef idx="3">
            <a:schemeClr val="accent2"/>
          </a:fillRef>
          <a:effectRef idx="3">
            <a:schemeClr val="accent2"/>
          </a:effectRef>
          <a:fontRef idx="minor">
            <a:schemeClr val="lt1"/>
          </a:fontRef>
        </p:style>
        <p:txBody>
          <a:bodyPr rtlCol="1" anchor="ctr"/>
          <a:lstStyle/>
          <a:p>
            <a:pPr algn="ctr"/>
            <a:r>
              <a:rPr lang="fa-IR" sz="2400" b="1" dirty="0" smtClean="0">
                <a:solidFill>
                  <a:schemeClr val="tx1"/>
                </a:solidFill>
              </a:rPr>
              <a:t>کالاهای مرجوعی</a:t>
            </a:r>
            <a:endParaRPr lang="fa-IR" sz="2400" b="1" dirty="0">
              <a:solidFill>
                <a:schemeClr val="tx1"/>
              </a:solidFill>
            </a:endParaRPr>
          </a:p>
        </p:txBody>
      </p:sp>
      <p:sp>
        <p:nvSpPr>
          <p:cNvPr id="29" name="Rounded Rectangle 28">
            <a:hlinkClick r:id="rId2" action="ppaction://hlinksldjump"/>
          </p:cNvPr>
          <p:cNvSpPr/>
          <p:nvPr/>
        </p:nvSpPr>
        <p:spPr>
          <a:xfrm>
            <a:off x="7143768" y="4572008"/>
            <a:ext cx="1832628" cy="857256"/>
          </a:xfrm>
          <a:prstGeom prst="roundRect">
            <a:avLst/>
          </a:prstGeom>
          <a:solidFill>
            <a:schemeClr val="accent1"/>
          </a:solidFill>
        </p:spPr>
        <p:style>
          <a:lnRef idx="0">
            <a:schemeClr val="accent2"/>
          </a:lnRef>
          <a:fillRef idx="3">
            <a:schemeClr val="accent2"/>
          </a:fillRef>
          <a:effectRef idx="3">
            <a:schemeClr val="accent2"/>
          </a:effectRef>
          <a:fontRef idx="minor">
            <a:schemeClr val="lt1"/>
          </a:fontRef>
        </p:style>
        <p:txBody>
          <a:bodyPr rtlCol="1" anchor="ctr"/>
          <a:lstStyle/>
          <a:p>
            <a:pPr algn="ctr"/>
            <a:r>
              <a:rPr lang="fa-IR" sz="2400" b="1" dirty="0" smtClean="0">
                <a:solidFill>
                  <a:schemeClr val="tx1"/>
                </a:solidFill>
              </a:rPr>
              <a:t>تـرانزیت</a:t>
            </a:r>
          </a:p>
          <a:p>
            <a:pPr algn="ctr"/>
            <a:r>
              <a:rPr lang="fa-IR" sz="2400" b="1" dirty="0" smtClean="0">
                <a:solidFill>
                  <a:schemeClr val="tx1"/>
                </a:solidFill>
              </a:rPr>
              <a:t>خارجی</a:t>
            </a:r>
            <a:endParaRPr lang="fa-IR" sz="2400" b="1" dirty="0">
              <a:solidFill>
                <a:schemeClr val="tx1"/>
              </a:solidFill>
            </a:endParaRPr>
          </a:p>
        </p:txBody>
      </p:sp>
      <p:sp>
        <p:nvSpPr>
          <p:cNvPr id="30" name="Rounded Rectangle 29">
            <a:hlinkClick r:id="rId2" action="ppaction://hlinksldjump"/>
          </p:cNvPr>
          <p:cNvSpPr/>
          <p:nvPr/>
        </p:nvSpPr>
        <p:spPr>
          <a:xfrm>
            <a:off x="7143768" y="5500702"/>
            <a:ext cx="1832628" cy="857256"/>
          </a:xfrm>
          <a:prstGeom prst="roundRect">
            <a:avLst/>
          </a:prstGeom>
          <a:solidFill>
            <a:schemeClr val="accent4">
              <a:lumMod val="60000"/>
              <a:lumOff val="40000"/>
            </a:schemeClr>
          </a:solidFill>
        </p:spPr>
        <p:style>
          <a:lnRef idx="0">
            <a:schemeClr val="accent2"/>
          </a:lnRef>
          <a:fillRef idx="3">
            <a:schemeClr val="accent2"/>
          </a:fillRef>
          <a:effectRef idx="3">
            <a:schemeClr val="accent2"/>
          </a:effectRef>
          <a:fontRef idx="minor">
            <a:schemeClr val="lt1"/>
          </a:fontRef>
        </p:style>
        <p:txBody>
          <a:bodyPr rtlCol="1" anchor="ctr"/>
          <a:lstStyle/>
          <a:p>
            <a:pPr algn="ctr"/>
            <a:r>
              <a:rPr lang="fa-IR" sz="2400" b="1" dirty="0" smtClean="0">
                <a:solidFill>
                  <a:schemeClr val="tx1"/>
                </a:solidFill>
              </a:rPr>
              <a:t>تـرانزیت داخلی</a:t>
            </a:r>
            <a:endParaRPr lang="fa-IR" sz="2400" b="1" dirty="0">
              <a:solidFill>
                <a:schemeClr val="tx1"/>
              </a:solidFill>
            </a:endParaRPr>
          </a:p>
        </p:txBody>
      </p:sp>
      <p:sp>
        <p:nvSpPr>
          <p:cNvPr id="31" name="TextBox 30"/>
          <p:cNvSpPr txBox="1"/>
          <p:nvPr/>
        </p:nvSpPr>
        <p:spPr>
          <a:xfrm>
            <a:off x="928662" y="1857365"/>
            <a:ext cx="6072230" cy="4401205"/>
          </a:xfrm>
          <a:prstGeom prst="rect">
            <a:avLst/>
          </a:prstGeom>
          <a:noFill/>
        </p:spPr>
        <p:txBody>
          <a:bodyPr wrap="square" rtlCol="1">
            <a:spAutoFit/>
          </a:bodyPr>
          <a:lstStyle/>
          <a:p>
            <a:pPr algn="r"/>
            <a:r>
              <a:rPr lang="fa-IR" sz="2000" b="1" dirty="0" smtClean="0">
                <a:solidFill>
                  <a:srgbClr val="002060"/>
                </a:solidFill>
              </a:rPr>
              <a:t>کالا برای مصرف به قلـــمرو گمرکی وارد می شود وبه آن حقوق ورودی تعلق می گیرد.</a:t>
            </a:r>
          </a:p>
          <a:p>
            <a:pPr algn="r"/>
            <a:endParaRPr lang="fa-IR" sz="2000" b="1" dirty="0" smtClean="0">
              <a:solidFill>
                <a:srgbClr val="002060"/>
              </a:solidFill>
            </a:endParaRPr>
          </a:p>
          <a:p>
            <a:pPr algn="r"/>
            <a:r>
              <a:rPr lang="fa-IR" sz="2000" b="1" dirty="0" smtClean="0">
                <a:solidFill>
                  <a:srgbClr val="002060"/>
                </a:solidFill>
              </a:rPr>
              <a:t>کالا برای منظور خاصی وارد کشور میشود وپس از مدتی که منظور فوق تامین شد از کشور خارج می شود. </a:t>
            </a:r>
          </a:p>
          <a:p>
            <a:pPr algn="r"/>
            <a:endParaRPr lang="fa-IR" sz="2000" b="1" dirty="0" smtClean="0">
              <a:solidFill>
                <a:srgbClr val="002060"/>
              </a:solidFill>
            </a:endParaRPr>
          </a:p>
          <a:p>
            <a:pPr algn="r"/>
            <a:r>
              <a:rPr lang="fa-IR" sz="2000" b="1" dirty="0" smtClean="0">
                <a:solidFill>
                  <a:srgbClr val="002060"/>
                </a:solidFill>
              </a:rPr>
              <a:t>کالایی که وارد کشور میشود بنا به دلایلی بایداز کشور خارج شود. مانند کالای مازاد همراه مسافر</a:t>
            </a:r>
          </a:p>
          <a:p>
            <a:pPr algn="r"/>
            <a:endParaRPr lang="fa-IR" sz="2000" b="1" dirty="0" smtClean="0">
              <a:solidFill>
                <a:srgbClr val="002060"/>
              </a:solidFill>
            </a:endParaRPr>
          </a:p>
          <a:p>
            <a:pPr algn="r"/>
            <a:r>
              <a:rPr lang="fa-IR" sz="2000" b="1" dirty="0" smtClean="0">
                <a:solidFill>
                  <a:srgbClr val="002060"/>
                </a:solidFill>
              </a:rPr>
              <a:t>کالای خارجی به منظـــور عبور از خاک ایران از یک نقطه مرزی وارد و از مرز دیگری خارج می شود. </a:t>
            </a:r>
          </a:p>
          <a:p>
            <a:pPr algn="r"/>
            <a:endParaRPr lang="fa-IR" sz="2000" b="1" dirty="0" smtClean="0">
              <a:solidFill>
                <a:srgbClr val="002060"/>
              </a:solidFill>
            </a:endParaRPr>
          </a:p>
          <a:p>
            <a:pPr algn="r"/>
            <a:r>
              <a:rPr lang="fa-IR" sz="2000" b="1" dirty="0" smtClean="0">
                <a:solidFill>
                  <a:srgbClr val="002060"/>
                </a:solidFill>
              </a:rPr>
              <a:t>کالای گمرک نشده از یک گــمرک خانه به گمرک خانه دیگری در داخل کشور حمل و تحویل شود. </a:t>
            </a:r>
            <a:endParaRPr lang="fa-IR" sz="2000" b="1" dirty="0">
              <a:solidFill>
                <a:srgbClr val="002060"/>
              </a:solidFill>
            </a:endParaRPr>
          </a:p>
        </p:txBody>
      </p:sp>
    </p:spTree>
    <p:extLst>
      <p:ext uri="{BB962C8B-B14F-4D97-AF65-F5344CB8AC3E}">
        <p14:creationId xmlns:p14="http://schemas.microsoft.com/office/powerpoint/2010/main" val="1483647493"/>
      </p:ext>
    </p:extLst>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bg/>
                                          </p:spTgt>
                                        </p:tgtEl>
                                        <p:attrNameLst>
                                          <p:attrName>style.visibility</p:attrName>
                                        </p:attrNameLst>
                                      </p:cBhvr>
                                      <p:to>
                                        <p:strVal val="visible"/>
                                      </p:to>
                                    </p:set>
                                    <p:animEffect transition="in" filter="fade">
                                      <p:cBhvr>
                                        <p:cTn id="7" dur="2000"/>
                                        <p:tgtEl>
                                          <p:spTgt spid="10">
                                            <p:bg/>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xEl>
                                              <p:pRg st="0" end="0"/>
                                            </p:txEl>
                                          </p:spTgt>
                                        </p:tgtEl>
                                        <p:attrNameLst>
                                          <p:attrName>style.visibility</p:attrName>
                                        </p:attrNameLst>
                                      </p:cBhvr>
                                      <p:to>
                                        <p:strVal val="visible"/>
                                      </p:to>
                                    </p:set>
                                    <p:animEffect transition="in" filter="fade">
                                      <p:cBhvr>
                                        <p:cTn id="12" dur="2000"/>
                                        <p:tgtEl>
                                          <p:spTgt spid="10">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xEl>
                                              <p:pRg st="1" end="1"/>
                                            </p:txEl>
                                          </p:spTgt>
                                        </p:tgtEl>
                                        <p:attrNameLst>
                                          <p:attrName>style.visibility</p:attrName>
                                        </p:attrNameLst>
                                      </p:cBhvr>
                                      <p:to>
                                        <p:strVal val="visible"/>
                                      </p:to>
                                    </p:set>
                                    <p:animEffect transition="in" filter="fade">
                                      <p:cBhvr>
                                        <p:cTn id="17" dur="2000"/>
                                        <p:tgtEl>
                                          <p:spTgt spid="10">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1">
                                            <p:txEl>
                                              <p:pRg st="0" end="0"/>
                                            </p:txEl>
                                          </p:spTgt>
                                        </p:tgtEl>
                                        <p:attrNameLst>
                                          <p:attrName>style.visibility</p:attrName>
                                        </p:attrNameLst>
                                      </p:cBhvr>
                                      <p:to>
                                        <p:strVal val="visible"/>
                                      </p:to>
                                    </p:set>
                                    <p:animEffect transition="in" filter="fade">
                                      <p:cBhvr>
                                        <p:cTn id="22" dur="2000"/>
                                        <p:tgtEl>
                                          <p:spTgt spid="31">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1">
                                            <p:txEl>
                                              <p:pRg st="2" end="2"/>
                                            </p:txEl>
                                          </p:spTgt>
                                        </p:tgtEl>
                                        <p:attrNameLst>
                                          <p:attrName>style.visibility</p:attrName>
                                        </p:attrNameLst>
                                      </p:cBhvr>
                                      <p:to>
                                        <p:strVal val="visible"/>
                                      </p:to>
                                    </p:set>
                                    <p:animEffect transition="in" filter="fade">
                                      <p:cBhvr>
                                        <p:cTn id="27" dur="2000"/>
                                        <p:tgtEl>
                                          <p:spTgt spid="31">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1">
                                            <p:txEl>
                                              <p:pRg st="4" end="4"/>
                                            </p:txEl>
                                          </p:spTgt>
                                        </p:tgtEl>
                                        <p:attrNameLst>
                                          <p:attrName>style.visibility</p:attrName>
                                        </p:attrNameLst>
                                      </p:cBhvr>
                                      <p:to>
                                        <p:strVal val="visible"/>
                                      </p:to>
                                    </p:set>
                                    <p:animEffect transition="in" filter="fade">
                                      <p:cBhvr>
                                        <p:cTn id="32" dur="2000"/>
                                        <p:tgtEl>
                                          <p:spTgt spid="31">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1">
                                            <p:txEl>
                                              <p:pRg st="6" end="6"/>
                                            </p:txEl>
                                          </p:spTgt>
                                        </p:tgtEl>
                                        <p:attrNameLst>
                                          <p:attrName>style.visibility</p:attrName>
                                        </p:attrNameLst>
                                      </p:cBhvr>
                                      <p:to>
                                        <p:strVal val="visible"/>
                                      </p:to>
                                    </p:set>
                                    <p:animEffect transition="in" filter="fade">
                                      <p:cBhvr>
                                        <p:cTn id="37" dur="2000"/>
                                        <p:tgtEl>
                                          <p:spTgt spid="31">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1">
                                            <p:txEl>
                                              <p:pRg st="8" end="8"/>
                                            </p:txEl>
                                          </p:spTgt>
                                        </p:tgtEl>
                                        <p:attrNameLst>
                                          <p:attrName>style.visibility</p:attrName>
                                        </p:attrNameLst>
                                      </p:cBhvr>
                                      <p:to>
                                        <p:strVal val="visible"/>
                                      </p:to>
                                    </p:set>
                                    <p:animEffect transition="in" filter="fade">
                                      <p:cBhvr>
                                        <p:cTn id="42" dur="2000"/>
                                        <p:tgtEl>
                                          <p:spTgt spid="31">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animBg="1"/>
      <p:bldP spid="31"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66800" y="1524000"/>
            <a:ext cx="7162800" cy="4519699"/>
          </a:xfrm>
          <a:prstGeom prst="rect">
            <a:avLst/>
          </a:prstGeom>
          <a:noFill/>
        </p:spPr>
        <p:txBody>
          <a:bodyPr wrap="square" rtlCol="0">
            <a:spAutoFit/>
          </a:bodyPr>
          <a:lstStyle/>
          <a:p>
            <a:pPr algn="r" rtl="1">
              <a:lnSpc>
                <a:spcPct val="150000"/>
              </a:lnSpc>
            </a:pPr>
            <a:r>
              <a:rPr lang="fa-IR" sz="2000" b="1" dirty="0" smtClean="0"/>
              <a:t> </a:t>
            </a:r>
            <a:r>
              <a:rPr lang="fa-IR" sz="2000" dirty="0" smtClean="0">
                <a:solidFill>
                  <a:srgbClr val="FF0000"/>
                </a:solidFill>
              </a:rPr>
              <a:t>ماده </a:t>
            </a:r>
            <a:r>
              <a:rPr lang="fa-IR" sz="2000" dirty="0" smtClean="0">
                <a:solidFill>
                  <a:srgbClr val="FF0000"/>
                </a:solidFill>
                <a:latin typeface="IPT.Koodak" pitchFamily="2" charset="2"/>
              </a:rPr>
              <a:t>1</a:t>
            </a:r>
            <a:r>
              <a:rPr lang="fa-IR" sz="2000" dirty="0" smtClean="0">
                <a:solidFill>
                  <a:srgbClr val="FF0000"/>
                </a:solidFill>
              </a:rPr>
              <a:t>–</a:t>
            </a:r>
            <a:r>
              <a:rPr lang="fa-IR" sz="2000" dirty="0" smtClean="0"/>
              <a:t>مفاهیم اصطلاحات گمرکی به‌کار برده شده در این قانون، طبق تعریفی است که از طرف شورای همکاری گمرکی به‌صورت مجموعه برای کشورهای عضو منتشر شده و یا می‌شود مگر این‌که در بندهای ذیل یا در سایر مواد این قانون از آن تعریف دیگری به‌عمل آمده باشد:</a:t>
            </a:r>
            <a:r>
              <a:rPr lang="fa-IR" dirty="0" smtClean="0"/>
              <a:t/>
            </a:r>
            <a:br>
              <a:rPr lang="fa-IR" dirty="0" smtClean="0"/>
            </a:br>
            <a:r>
              <a:rPr lang="fa-IR" dirty="0" smtClean="0"/>
              <a:t/>
            </a:r>
            <a:br>
              <a:rPr lang="fa-IR" dirty="0" smtClean="0"/>
            </a:br>
            <a:r>
              <a:rPr lang="fa-IR" sz="2000" dirty="0" smtClean="0">
                <a:solidFill>
                  <a:srgbClr val="FF0000"/>
                </a:solidFill>
              </a:rPr>
              <a:t>الف – اظهار کالا: </a:t>
            </a:r>
            <a:r>
              <a:rPr lang="fa-IR" sz="2000" dirty="0" smtClean="0"/>
              <a:t>بیانیه‌ای کتبی یا شفاهی است که براساس مقررات این قانون اظهارکننده، رویه گمرکی مورد نظر خود را درباره کالا مشخص می‌کند و اطلاعات مورد نیاز برای اجرای مقررات گمرکی را ارائه می‌دهد.</a:t>
            </a:r>
            <a:br>
              <a:rPr lang="fa-IR" sz="2000" dirty="0" smtClean="0"/>
            </a:br>
            <a:r>
              <a:rPr lang="fa-IR" dirty="0" smtClean="0"/>
              <a:t/>
            </a:r>
            <a:br>
              <a:rPr lang="fa-IR" dirty="0" smtClean="0"/>
            </a:br>
            <a:endParaRPr lang="en-US" dirty="0"/>
          </a:p>
        </p:txBody>
      </p:sp>
      <p:sp>
        <p:nvSpPr>
          <p:cNvPr id="4" name="Horizontal Scroll 3"/>
          <p:cNvSpPr/>
          <p:nvPr/>
        </p:nvSpPr>
        <p:spPr>
          <a:xfrm>
            <a:off x="4114800" y="609600"/>
            <a:ext cx="4038600" cy="685800"/>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fa-IR" sz="2400" b="1" dirty="0" smtClean="0">
                <a:solidFill>
                  <a:srgbClr val="002060"/>
                </a:solidFill>
              </a:rPr>
              <a:t>نگاهی بر ماده 1 قانون امور گمرکی</a:t>
            </a:r>
            <a:endParaRPr lang="en-US" sz="2400" b="1" dirty="0">
              <a:solidFill>
                <a:srgbClr val="002060"/>
              </a:solidFill>
            </a:endParaRPr>
          </a:p>
        </p:txBody>
      </p:sp>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2000232" y="142852"/>
            <a:ext cx="5357850" cy="1000132"/>
          </a:xfrm>
          <a:prstGeom prst="round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3200" dirty="0" smtClean="0"/>
              <a:t>واردات قطعی شامل موارد زیر است</a:t>
            </a:r>
            <a:endParaRPr lang="fa-IR" sz="3200" dirty="0"/>
          </a:p>
        </p:txBody>
      </p:sp>
      <p:sp>
        <p:nvSpPr>
          <p:cNvPr id="3" name="TextBox 2"/>
          <p:cNvSpPr txBox="1"/>
          <p:nvPr/>
        </p:nvSpPr>
        <p:spPr>
          <a:xfrm>
            <a:off x="142844" y="1225689"/>
            <a:ext cx="8786874" cy="5062924"/>
          </a:xfrm>
          <a:prstGeom prst="rect">
            <a:avLst/>
          </a:prstGeom>
          <a:solidFill>
            <a:schemeClr val="bg2">
              <a:lumMod val="75000"/>
            </a:schemeClr>
          </a:solidFill>
        </p:spPr>
        <p:txBody>
          <a:bodyPr wrap="square" rtlCol="1">
            <a:spAutoFit/>
          </a:bodyPr>
          <a:lstStyle/>
          <a:p>
            <a:pPr algn="r" rtl="1"/>
            <a:r>
              <a:rPr lang="fa-IR" sz="2800" dirty="0" smtClean="0">
                <a:solidFill>
                  <a:schemeClr val="bg1"/>
                </a:solidFill>
              </a:rPr>
              <a:t>1)واردات ارزی: </a:t>
            </a:r>
            <a:r>
              <a:rPr lang="fa-IR" sz="2400" dirty="0" smtClean="0"/>
              <a:t>در این روش خرید کالا منحصرا در قبال پرداخت ارز صورت می گیرد. </a:t>
            </a:r>
          </a:p>
          <a:p>
            <a:pPr algn="r" rtl="1"/>
            <a:r>
              <a:rPr lang="fa-IR" sz="2800" dirty="0" smtClean="0">
                <a:solidFill>
                  <a:schemeClr val="bg1"/>
                </a:solidFill>
              </a:rPr>
              <a:t>2)واردات پایاپای: </a:t>
            </a:r>
            <a:r>
              <a:rPr lang="fa-IR" sz="2400" dirty="0" smtClean="0"/>
              <a:t>در این روش ارز رد و بدل نمی شود، بلکه کالا با کالا معاوضه می شود. </a:t>
            </a:r>
          </a:p>
          <a:p>
            <a:pPr algn="r" rtl="1"/>
            <a:r>
              <a:rPr lang="fa-IR" sz="2800" dirty="0" smtClean="0">
                <a:solidFill>
                  <a:schemeClr val="bg1"/>
                </a:solidFill>
              </a:rPr>
              <a:t>3)واردات از طریق مبادلات مرزی: </a:t>
            </a:r>
          </a:p>
          <a:p>
            <a:pPr algn="r" rtl="1"/>
            <a:r>
              <a:rPr lang="fa-IR" sz="2400" dirty="0" smtClean="0"/>
              <a:t>این روش برای اهالی نقاط مرزی کشور است وکارت مبادلات مرزی دریافت می کنند. </a:t>
            </a:r>
          </a:p>
          <a:p>
            <a:pPr algn="r" rtl="1"/>
            <a:r>
              <a:rPr lang="fa-IR" sz="2400" dirty="0" smtClean="0"/>
              <a:t>براین اساس دارندگان کارت می توانند کالا صادر کرده ودر مقابل در حد سقف معینی اقدام به واردات کالاهای مورد نیاز بپردازند. </a:t>
            </a:r>
          </a:p>
          <a:p>
            <a:pPr algn="r" rtl="1"/>
            <a:r>
              <a:rPr lang="fa-IR" sz="2800" dirty="0" smtClean="0">
                <a:solidFill>
                  <a:schemeClr val="bg1"/>
                </a:solidFill>
              </a:rPr>
              <a:t>4)واردات بدون انتقال ارز: </a:t>
            </a:r>
            <a:r>
              <a:rPr lang="fa-IR" sz="2400" dirty="0" smtClean="0"/>
              <a:t>در این روش واردات به اتکای ارزی که وارد کننده در خارج کشور دارد صورت می گیرد.</a:t>
            </a:r>
          </a:p>
          <a:p>
            <a:pPr algn="r" rtl="1"/>
            <a:r>
              <a:rPr lang="fa-IR" sz="2800" dirty="0" smtClean="0">
                <a:solidFill>
                  <a:schemeClr val="bg1"/>
                </a:solidFill>
              </a:rPr>
              <a:t>5)واردات همراه مسافر</a:t>
            </a:r>
          </a:p>
          <a:p>
            <a:pPr algn="r" rtl="1"/>
            <a:r>
              <a:rPr lang="fa-IR" sz="2800" dirty="0" smtClean="0">
                <a:solidFill>
                  <a:schemeClr val="bg1"/>
                </a:solidFill>
              </a:rPr>
              <a:t>6)واردات به صورت هدیه</a:t>
            </a:r>
          </a:p>
        </p:txBody>
      </p:sp>
    </p:spTree>
  </p:cSld>
  <p:clrMapOvr>
    <a:masterClrMapping/>
  </p:clrMapOvr>
  <p:transition>
    <p:wipe dir="d"/>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ounded Rectangle 9"/>
          <p:cNvSpPr/>
          <p:nvPr/>
        </p:nvSpPr>
        <p:spPr>
          <a:xfrm>
            <a:off x="1828800" y="990600"/>
            <a:ext cx="5572164" cy="1071570"/>
          </a:xfrm>
          <a:prstGeom prst="roundRect">
            <a:avLst>
              <a:gd name="adj" fmla="val 27151"/>
            </a:avLst>
          </a:prstGeom>
          <a:solidFill>
            <a:schemeClr val="accent2">
              <a:lumMod val="40000"/>
              <a:lumOff val="60000"/>
            </a:schemeClr>
          </a:solidFill>
          <a:ln>
            <a:noFill/>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TextBox 10"/>
          <p:cNvSpPr txBox="1"/>
          <p:nvPr/>
        </p:nvSpPr>
        <p:spPr>
          <a:xfrm>
            <a:off x="2438400" y="1071546"/>
            <a:ext cx="5181600" cy="707886"/>
          </a:xfrm>
          <a:prstGeom prst="rect">
            <a:avLst/>
          </a:prstGeom>
          <a:noFill/>
        </p:spPr>
        <p:txBody>
          <a:bodyPr wrap="square" rtlCol="1">
            <a:spAutoFit/>
          </a:bodyPr>
          <a:lstStyle/>
          <a:p>
            <a:pPr algn="r" rtl="1"/>
            <a:r>
              <a:rPr lang="fa-IR" sz="40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سـود بازرگانــی</a:t>
            </a:r>
            <a:endParaRPr lang="fa-IR" sz="40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2" name="TextBox 11"/>
          <p:cNvSpPr txBox="1"/>
          <p:nvPr/>
        </p:nvSpPr>
        <p:spPr>
          <a:xfrm>
            <a:off x="928662" y="2214554"/>
            <a:ext cx="7215238" cy="3754874"/>
          </a:xfrm>
          <a:prstGeom prst="rect">
            <a:avLst/>
          </a:prstGeom>
          <a:solidFill>
            <a:schemeClr val="accent1">
              <a:lumMod val="40000"/>
              <a:lumOff val="60000"/>
            </a:schemeClr>
          </a:solidFill>
        </p:spPr>
        <p:txBody>
          <a:bodyPr wrap="square" rtlCol="1">
            <a:spAutoFit/>
          </a:bodyPr>
          <a:lstStyle/>
          <a:p>
            <a:pPr algn="r" rtl="1">
              <a:buFont typeface="Wingdings" pitchFamily="2" charset="2"/>
              <a:buChar char="v"/>
            </a:pPr>
            <a:r>
              <a:rPr lang="fa-IR" dirty="0" smtClean="0"/>
              <a:t> به موجب ماده (1) قانون انحصار بازرگانی خارجی، تجارت خارجی در انحصار دولت است</a:t>
            </a:r>
          </a:p>
          <a:p>
            <a:pPr algn="r" rtl="1">
              <a:buFont typeface="Wingdings" pitchFamily="2" charset="2"/>
              <a:buChar char="v"/>
            </a:pPr>
            <a:endParaRPr lang="fa-IR" dirty="0" smtClean="0"/>
          </a:p>
          <a:p>
            <a:pPr algn="r" rtl="1">
              <a:buFont typeface="Wingdings" pitchFamily="2" charset="2"/>
              <a:buChar char="v"/>
            </a:pPr>
            <a:r>
              <a:rPr lang="fa-IR" dirty="0" smtClean="0"/>
              <a:t>طبق ماده (3) همین قانون دولت مجاز است این حق را به اشخاص حقیقی یا حقوقی واگذار نماید. در ازای این حق واگذار شده، به دولت اجازه داده شده است مبلغی را از کالاهای وارداتی (ورود قطعی) به نام سود بازرگانی اخذ نماید. </a:t>
            </a:r>
          </a:p>
          <a:p>
            <a:pPr algn="r" rtl="1">
              <a:buFont typeface="Wingdings" pitchFamily="2" charset="2"/>
              <a:buChar char="v"/>
            </a:pPr>
            <a:endParaRPr lang="fa-IR" sz="20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pPr algn="r" rtl="1"/>
            <a:r>
              <a:rPr lang="fa-IR" sz="20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سود بازرگانی از جهات مختلف اقتصادی حائز اهمیت است: </a:t>
            </a:r>
          </a:p>
          <a:p>
            <a:pPr algn="r" rtl="1"/>
            <a:endParaRPr lang="fa-IR" dirty="0" smtClean="0"/>
          </a:p>
          <a:p>
            <a:pPr algn="r" rtl="1">
              <a:buFont typeface="Wingdings" pitchFamily="2" charset="2"/>
              <a:buChar char="q"/>
            </a:pPr>
            <a:r>
              <a:rPr lang="fa-IR" dirty="0" smtClean="0"/>
              <a:t> حمایت از صنایع داخلی</a:t>
            </a:r>
          </a:p>
          <a:p>
            <a:pPr algn="r" rtl="1">
              <a:buFont typeface="Wingdings" pitchFamily="2" charset="2"/>
              <a:buChar char="q"/>
            </a:pPr>
            <a:r>
              <a:rPr lang="fa-IR" dirty="0" smtClean="0"/>
              <a:t> تامین بخشی از بودجه عمومی کشور</a:t>
            </a:r>
          </a:p>
          <a:p>
            <a:pPr algn="r" rtl="1">
              <a:buFont typeface="Wingdings" pitchFamily="2" charset="2"/>
              <a:buChar char="q"/>
            </a:pPr>
            <a:r>
              <a:rPr lang="fa-IR" dirty="0" smtClean="0"/>
              <a:t> ممانعت از مصرف کالاهای غیر ضروری</a:t>
            </a:r>
          </a:p>
          <a:p>
            <a:pPr algn="r" rtl="1">
              <a:buFont typeface="Wingdings" pitchFamily="2" charset="2"/>
              <a:buChar char="q"/>
            </a:pPr>
            <a:r>
              <a:rPr lang="fa-IR" dirty="0" smtClean="0"/>
              <a:t> توسعه صادرات</a:t>
            </a:r>
          </a:p>
        </p:txBody>
      </p:sp>
    </p:spTree>
    <p:extLst>
      <p:ext uri="{BB962C8B-B14F-4D97-AF65-F5344CB8AC3E}">
        <p14:creationId xmlns:p14="http://schemas.microsoft.com/office/powerpoint/2010/main" val="2220647427"/>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bg/>
                                          </p:spTgt>
                                        </p:tgtEl>
                                        <p:attrNameLst>
                                          <p:attrName>style.visibility</p:attrName>
                                        </p:attrNameLst>
                                      </p:cBhvr>
                                      <p:to>
                                        <p:strVal val="visible"/>
                                      </p:to>
                                    </p:set>
                                    <p:animEffect transition="in" filter="wipe(down)">
                                      <p:cBhvr>
                                        <p:cTn id="7" dur="500"/>
                                        <p:tgtEl>
                                          <p:spTgt spid="12">
                                            <p:bg/>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2">
                                            <p:txEl>
                                              <p:pRg st="0" end="0"/>
                                            </p:txEl>
                                          </p:spTgt>
                                        </p:tgtEl>
                                        <p:attrNameLst>
                                          <p:attrName>style.visibility</p:attrName>
                                        </p:attrNameLst>
                                      </p:cBhvr>
                                      <p:to>
                                        <p:strVal val="visible"/>
                                      </p:to>
                                    </p:set>
                                    <p:animEffect transition="in" filter="wipe(down)">
                                      <p:cBhvr>
                                        <p:cTn id="12" dur="500"/>
                                        <p:tgtEl>
                                          <p:spTgt spid="1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2">
                                            <p:txEl>
                                              <p:pRg st="2" end="2"/>
                                            </p:txEl>
                                          </p:spTgt>
                                        </p:tgtEl>
                                        <p:attrNameLst>
                                          <p:attrName>style.visibility</p:attrName>
                                        </p:attrNameLst>
                                      </p:cBhvr>
                                      <p:to>
                                        <p:strVal val="visible"/>
                                      </p:to>
                                    </p:set>
                                    <p:animEffect transition="in" filter="wipe(down)">
                                      <p:cBhvr>
                                        <p:cTn id="17" dur="500"/>
                                        <p:tgtEl>
                                          <p:spTgt spid="1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2">
                                            <p:txEl>
                                              <p:pRg st="4" end="4"/>
                                            </p:txEl>
                                          </p:spTgt>
                                        </p:tgtEl>
                                        <p:attrNameLst>
                                          <p:attrName>style.visibility</p:attrName>
                                        </p:attrNameLst>
                                      </p:cBhvr>
                                      <p:to>
                                        <p:strVal val="visible"/>
                                      </p:to>
                                    </p:set>
                                    <p:animEffect transition="in" filter="wipe(down)">
                                      <p:cBhvr>
                                        <p:cTn id="22" dur="500"/>
                                        <p:tgtEl>
                                          <p:spTgt spid="12">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2">
                                            <p:txEl>
                                              <p:pRg st="6" end="6"/>
                                            </p:txEl>
                                          </p:spTgt>
                                        </p:tgtEl>
                                        <p:attrNameLst>
                                          <p:attrName>style.visibility</p:attrName>
                                        </p:attrNameLst>
                                      </p:cBhvr>
                                      <p:to>
                                        <p:strVal val="visible"/>
                                      </p:to>
                                    </p:set>
                                    <p:animEffect transition="in" filter="wipe(down)">
                                      <p:cBhvr>
                                        <p:cTn id="27" dur="500"/>
                                        <p:tgtEl>
                                          <p:spTgt spid="12">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2">
                                            <p:txEl>
                                              <p:pRg st="7" end="7"/>
                                            </p:txEl>
                                          </p:spTgt>
                                        </p:tgtEl>
                                        <p:attrNameLst>
                                          <p:attrName>style.visibility</p:attrName>
                                        </p:attrNameLst>
                                      </p:cBhvr>
                                      <p:to>
                                        <p:strVal val="visible"/>
                                      </p:to>
                                    </p:set>
                                    <p:animEffect transition="in" filter="wipe(down)">
                                      <p:cBhvr>
                                        <p:cTn id="32" dur="500"/>
                                        <p:tgtEl>
                                          <p:spTgt spid="12">
                                            <p:txEl>
                                              <p:pRg st="7" end="7"/>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2">
                                            <p:txEl>
                                              <p:pRg st="8" end="8"/>
                                            </p:txEl>
                                          </p:spTgt>
                                        </p:tgtEl>
                                        <p:attrNameLst>
                                          <p:attrName>style.visibility</p:attrName>
                                        </p:attrNameLst>
                                      </p:cBhvr>
                                      <p:to>
                                        <p:strVal val="visible"/>
                                      </p:to>
                                    </p:set>
                                    <p:animEffect transition="in" filter="wipe(down)">
                                      <p:cBhvr>
                                        <p:cTn id="37" dur="500"/>
                                        <p:tgtEl>
                                          <p:spTgt spid="12">
                                            <p:txEl>
                                              <p:pRg st="8" end="8"/>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2">
                                            <p:txEl>
                                              <p:pRg st="9" end="9"/>
                                            </p:txEl>
                                          </p:spTgt>
                                        </p:tgtEl>
                                        <p:attrNameLst>
                                          <p:attrName>style.visibility</p:attrName>
                                        </p:attrNameLst>
                                      </p:cBhvr>
                                      <p:to>
                                        <p:strVal val="visible"/>
                                      </p:to>
                                    </p:set>
                                    <p:animEffect transition="in" filter="wipe(down)">
                                      <p:cBhvr>
                                        <p:cTn id="42" dur="500"/>
                                        <p:tgtEl>
                                          <p:spTgt spid="12">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257800" y="785794"/>
            <a:ext cx="2886100" cy="646331"/>
          </a:xfrm>
          <a:prstGeom prst="rect">
            <a:avLst/>
          </a:prstGeom>
          <a:solidFill>
            <a:schemeClr val="bg2"/>
          </a:solidFill>
        </p:spPr>
        <p:txBody>
          <a:bodyPr wrap="square" rtlCol="1">
            <a:spAutoFit/>
          </a:bodyPr>
          <a:lstStyle/>
          <a:p>
            <a:pPr algn="r" rtl="1"/>
            <a:r>
              <a:rPr lang="fa-IR" sz="3600" b="1" dirty="0" smtClean="0"/>
              <a:t>حقوق گمرکی</a:t>
            </a:r>
            <a:endParaRPr lang="fa-IR" sz="3600" b="1" dirty="0"/>
          </a:p>
        </p:txBody>
      </p:sp>
      <p:sp>
        <p:nvSpPr>
          <p:cNvPr id="5" name="TextBox 4"/>
          <p:cNvSpPr txBox="1"/>
          <p:nvPr/>
        </p:nvSpPr>
        <p:spPr>
          <a:xfrm>
            <a:off x="928662" y="1500174"/>
            <a:ext cx="7215238" cy="1200329"/>
          </a:xfrm>
          <a:prstGeom prst="rect">
            <a:avLst/>
          </a:prstGeom>
          <a:solidFill>
            <a:schemeClr val="accent5">
              <a:lumMod val="20000"/>
              <a:lumOff val="80000"/>
            </a:schemeClr>
          </a:solidFill>
        </p:spPr>
        <p:txBody>
          <a:bodyPr wrap="square" rtlCol="1">
            <a:spAutoFit/>
          </a:bodyPr>
          <a:lstStyle/>
          <a:p>
            <a:pPr algn="r" rtl="1">
              <a:buFont typeface="Wingdings" pitchFamily="2" charset="2"/>
              <a:buChar char="ü"/>
            </a:pPr>
            <a:r>
              <a:rPr lang="fa-IR" sz="2400" dirty="0" smtClean="0"/>
              <a:t> یکی از مبالغی است که به واردات قطعی کالا تعلق می گیرد. </a:t>
            </a:r>
          </a:p>
          <a:p>
            <a:pPr algn="r" rtl="1">
              <a:buFont typeface="Wingdings" pitchFamily="2" charset="2"/>
              <a:buChar char="ü"/>
            </a:pPr>
            <a:r>
              <a:rPr lang="fa-IR" sz="2400" dirty="0" smtClean="0"/>
              <a:t> مانند سود بازرگانی نوعی مالیات غیر مستقیم است. </a:t>
            </a:r>
          </a:p>
          <a:p>
            <a:pPr algn="r" rtl="1">
              <a:buFont typeface="Wingdings" pitchFamily="2" charset="2"/>
              <a:buChar char="ü"/>
            </a:pPr>
            <a:r>
              <a:rPr lang="fa-IR" sz="2400" dirty="0" smtClean="0"/>
              <a:t> هدف از وضع آن، تامین مالی ویا حمایت از صنایع داخلی می باشد. </a:t>
            </a:r>
          </a:p>
        </p:txBody>
      </p:sp>
      <p:sp>
        <p:nvSpPr>
          <p:cNvPr id="6" name="TextBox 5"/>
          <p:cNvSpPr txBox="1"/>
          <p:nvPr/>
        </p:nvSpPr>
        <p:spPr>
          <a:xfrm>
            <a:off x="5257800" y="3286124"/>
            <a:ext cx="2886100" cy="584775"/>
          </a:xfrm>
          <a:prstGeom prst="rect">
            <a:avLst/>
          </a:prstGeom>
          <a:solidFill>
            <a:schemeClr val="bg2"/>
          </a:solidFill>
        </p:spPr>
        <p:txBody>
          <a:bodyPr wrap="square" rtlCol="1">
            <a:spAutoFit/>
          </a:bodyPr>
          <a:lstStyle/>
          <a:p>
            <a:pPr algn="r" rtl="1"/>
            <a:r>
              <a:rPr lang="fa-IR" sz="3200" b="1" dirty="0" smtClean="0"/>
              <a:t>عوارض گمرکی</a:t>
            </a:r>
            <a:endParaRPr lang="fa-IR" sz="3200" b="1" dirty="0"/>
          </a:p>
        </p:txBody>
      </p:sp>
      <p:sp>
        <p:nvSpPr>
          <p:cNvPr id="7" name="TextBox 6"/>
          <p:cNvSpPr txBox="1"/>
          <p:nvPr/>
        </p:nvSpPr>
        <p:spPr>
          <a:xfrm>
            <a:off x="857224" y="3929066"/>
            <a:ext cx="7286676" cy="1569660"/>
          </a:xfrm>
          <a:prstGeom prst="rect">
            <a:avLst/>
          </a:prstGeom>
          <a:solidFill>
            <a:schemeClr val="accent5">
              <a:lumMod val="20000"/>
              <a:lumOff val="80000"/>
            </a:schemeClr>
          </a:solidFill>
        </p:spPr>
        <p:txBody>
          <a:bodyPr wrap="square" rtlCol="1">
            <a:spAutoFit/>
          </a:bodyPr>
          <a:lstStyle/>
          <a:p>
            <a:pPr algn="r" rtl="1">
              <a:buFont typeface="Wingdings" pitchFamily="2" charset="2"/>
              <a:buChar char="ü"/>
            </a:pPr>
            <a:r>
              <a:rPr lang="fa-IR" sz="2400" dirty="0" smtClean="0"/>
              <a:t> از مبالغی است که به واردات کالا تعلق می گیرد. </a:t>
            </a:r>
          </a:p>
          <a:p>
            <a:pPr algn="r" rtl="1">
              <a:buFont typeface="Wingdings" pitchFamily="2" charset="2"/>
              <a:buChar char="ü"/>
            </a:pPr>
            <a:r>
              <a:rPr lang="fa-IR" sz="2400" dirty="0" smtClean="0"/>
              <a:t> عوارض را می توان نوعی مالیات غیر مستقیم محسوب کرد.</a:t>
            </a:r>
          </a:p>
          <a:p>
            <a:pPr algn="r" rtl="1">
              <a:buFont typeface="Wingdings" pitchFamily="2" charset="2"/>
              <a:buChar char="ü"/>
            </a:pPr>
            <a:r>
              <a:rPr lang="fa-IR" sz="2400" dirty="0" smtClean="0"/>
              <a:t> عوارض برای مصرف در محل خاصی وبه نام سازمان استفاده کننده از آن دریافت می شود.مانند عوارض شهرداری و...</a:t>
            </a:r>
            <a:endParaRPr lang="fa-IR" sz="2400" dirty="0"/>
          </a:p>
        </p:txBody>
      </p:sp>
    </p:spTree>
    <p:extLst>
      <p:ext uri="{BB962C8B-B14F-4D97-AF65-F5344CB8AC3E}">
        <p14:creationId xmlns:p14="http://schemas.microsoft.com/office/powerpoint/2010/main" val="37572898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wipe(down)">
                                      <p:cBhvr>
                                        <p:cTn id="7" dur="500"/>
                                        <p:tgtEl>
                                          <p:spTgt spid="5">
                                            <p:bg/>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wipe(down)">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wipe(down)">
                                      <p:cBhvr>
                                        <p:cTn id="17" dur="500"/>
                                        <p:tgtEl>
                                          <p:spTgt spid="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5">
                                            <p:txEl>
                                              <p:pRg st="2" end="2"/>
                                            </p:txEl>
                                          </p:spTgt>
                                        </p:tgtEl>
                                        <p:attrNameLst>
                                          <p:attrName>style.visibility</p:attrName>
                                        </p:attrNameLst>
                                      </p:cBhvr>
                                      <p:to>
                                        <p:strVal val="visible"/>
                                      </p:to>
                                    </p:set>
                                    <p:animEffect transition="in" filter="wipe(down)">
                                      <p:cBhvr>
                                        <p:cTn id="22" dur="500"/>
                                        <p:tgtEl>
                                          <p:spTgt spid="5">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7">
                                            <p:bg/>
                                          </p:spTgt>
                                        </p:tgtEl>
                                        <p:attrNameLst>
                                          <p:attrName>style.visibility</p:attrName>
                                        </p:attrNameLst>
                                      </p:cBhvr>
                                      <p:to>
                                        <p:strVal val="visible"/>
                                      </p:to>
                                    </p:set>
                                    <p:animEffect transition="in" filter="wipe(down)">
                                      <p:cBhvr>
                                        <p:cTn id="27" dur="500"/>
                                        <p:tgtEl>
                                          <p:spTgt spid="7">
                                            <p:bg/>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7">
                                            <p:txEl>
                                              <p:pRg st="0" end="0"/>
                                            </p:txEl>
                                          </p:spTgt>
                                        </p:tgtEl>
                                        <p:attrNameLst>
                                          <p:attrName>style.visibility</p:attrName>
                                        </p:attrNameLst>
                                      </p:cBhvr>
                                      <p:to>
                                        <p:strVal val="visible"/>
                                      </p:to>
                                    </p:set>
                                    <p:animEffect transition="in" filter="wipe(down)">
                                      <p:cBhvr>
                                        <p:cTn id="32" dur="500"/>
                                        <p:tgtEl>
                                          <p:spTgt spid="7">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7">
                                            <p:txEl>
                                              <p:pRg st="1" end="1"/>
                                            </p:txEl>
                                          </p:spTgt>
                                        </p:tgtEl>
                                        <p:attrNameLst>
                                          <p:attrName>style.visibility</p:attrName>
                                        </p:attrNameLst>
                                      </p:cBhvr>
                                      <p:to>
                                        <p:strVal val="visible"/>
                                      </p:to>
                                    </p:set>
                                    <p:animEffect transition="in" filter="wipe(down)">
                                      <p:cBhvr>
                                        <p:cTn id="37" dur="500"/>
                                        <p:tgtEl>
                                          <p:spTgt spid="7">
                                            <p:txEl>
                                              <p:pRg st="1" end="1"/>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7">
                                            <p:txEl>
                                              <p:pRg st="2" end="2"/>
                                            </p:txEl>
                                          </p:spTgt>
                                        </p:tgtEl>
                                        <p:attrNameLst>
                                          <p:attrName>style.visibility</p:attrName>
                                        </p:attrNameLst>
                                      </p:cBhvr>
                                      <p:to>
                                        <p:strVal val="visible"/>
                                      </p:to>
                                    </p:set>
                                    <p:animEffect transition="in" filter="wipe(down)">
                                      <p:cBhvr>
                                        <p:cTn id="42"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7" grpId="0" build="p"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029200" y="714356"/>
            <a:ext cx="3114700" cy="615553"/>
          </a:xfrm>
          <a:prstGeom prst="rect">
            <a:avLst/>
          </a:prstGeom>
          <a:solidFill>
            <a:schemeClr val="bg2"/>
          </a:solidFill>
        </p:spPr>
        <p:txBody>
          <a:bodyPr wrap="square" rtlCol="1">
            <a:spAutoFit/>
          </a:bodyPr>
          <a:lstStyle/>
          <a:p>
            <a:pPr algn="r" rtl="1"/>
            <a:r>
              <a:rPr lang="fa-IR" sz="3400" dirty="0" smtClean="0"/>
              <a:t>هزینه های گمرکی</a:t>
            </a:r>
            <a:endParaRPr lang="fa-IR" sz="3400" dirty="0"/>
          </a:p>
        </p:txBody>
      </p:sp>
      <p:sp>
        <p:nvSpPr>
          <p:cNvPr id="3" name="TextBox 2"/>
          <p:cNvSpPr txBox="1"/>
          <p:nvPr/>
        </p:nvSpPr>
        <p:spPr>
          <a:xfrm>
            <a:off x="928662" y="1428736"/>
            <a:ext cx="7215238" cy="1200329"/>
          </a:xfrm>
          <a:prstGeom prst="rect">
            <a:avLst/>
          </a:prstGeom>
          <a:solidFill>
            <a:schemeClr val="accent2">
              <a:lumMod val="20000"/>
              <a:lumOff val="80000"/>
            </a:schemeClr>
          </a:solidFill>
        </p:spPr>
        <p:txBody>
          <a:bodyPr wrap="square" rtlCol="1">
            <a:spAutoFit/>
          </a:bodyPr>
          <a:lstStyle/>
          <a:p>
            <a:pPr algn="r" rtl="1"/>
            <a:r>
              <a:rPr lang="fa-IR" sz="2400" dirty="0" smtClean="0"/>
              <a:t>طبق قانون امور گمرکی، هزینه گمرکی وجوهی است که میزان و شرایط آن با تصویب هیئت وزیران برای تخلیه – باربری- انبارداری- تعرفه بندی و ... تعیین می شود. </a:t>
            </a:r>
            <a:endParaRPr lang="fa-IR" sz="2400" dirty="0"/>
          </a:p>
        </p:txBody>
      </p:sp>
      <p:sp>
        <p:nvSpPr>
          <p:cNvPr id="7" name="TextBox 6"/>
          <p:cNvSpPr txBox="1"/>
          <p:nvPr/>
        </p:nvSpPr>
        <p:spPr>
          <a:xfrm>
            <a:off x="838200" y="3657600"/>
            <a:ext cx="7367638" cy="2246769"/>
          </a:xfrm>
          <a:prstGeom prst="rect">
            <a:avLst/>
          </a:prstGeom>
          <a:solidFill>
            <a:schemeClr val="accent2">
              <a:lumMod val="20000"/>
              <a:lumOff val="80000"/>
            </a:schemeClr>
          </a:solidFill>
        </p:spPr>
        <p:txBody>
          <a:bodyPr wrap="square" rtlCol="1">
            <a:spAutoFit/>
          </a:bodyPr>
          <a:lstStyle/>
          <a:p>
            <a:pPr algn="r" rtl="1"/>
            <a:r>
              <a:rPr lang="fa-IR" sz="2000" dirty="0" smtClean="0"/>
              <a:t> </a:t>
            </a:r>
            <a:r>
              <a:rPr lang="fa-IR" sz="2000" dirty="0" smtClean="0">
                <a:solidFill>
                  <a:schemeClr val="tx1">
                    <a:lumMod val="95000"/>
                    <a:lumOff val="5000"/>
                  </a:schemeClr>
                </a:solidFill>
              </a:rPr>
              <a:t>طبق ماده 2 قانون اصلاح موادی از قانون برنامه سوم مصوب </a:t>
            </a:r>
            <a:r>
              <a:rPr lang="fa-IR" sz="2000" dirty="0" smtClean="0"/>
              <a:t>1382</a:t>
            </a:r>
          </a:p>
          <a:p>
            <a:pPr algn="r" rtl="1"/>
            <a:endParaRPr lang="fa-IR" sz="2000" dirty="0" smtClean="0"/>
          </a:p>
          <a:p>
            <a:pPr algn="r" rtl="1">
              <a:buFont typeface="Wingdings" pitchFamily="2" charset="2"/>
              <a:buChar char="ü"/>
            </a:pPr>
            <a:r>
              <a:rPr lang="fa-IR" sz="2000" dirty="0" smtClean="0"/>
              <a:t> کلیه عوارض، حق ثبت سفارش، وسایر وجوه دریافتی و ... با حقوق گمرکی تجمیع ومعادل 4% ارزش گمرکی کالا در نظر گرفته می شود. </a:t>
            </a:r>
          </a:p>
          <a:p>
            <a:pPr algn="r" rtl="1">
              <a:buFont typeface="Wingdings" pitchFamily="2" charset="2"/>
              <a:buChar char="ü"/>
            </a:pPr>
            <a:r>
              <a:rPr lang="fa-IR" sz="2000" dirty="0" smtClean="0"/>
              <a:t> به مجموع حقوق گمرکی و سود بازرگانی حقوق ورودی گفته می شود. </a:t>
            </a:r>
          </a:p>
          <a:p>
            <a:pPr algn="r" rtl="1">
              <a:buFont typeface="Wingdings" pitchFamily="2" charset="2"/>
              <a:buChar char="ü"/>
            </a:pPr>
            <a:r>
              <a:rPr lang="fa-IR" sz="2000" dirty="0" smtClean="0"/>
              <a:t>ارزش گمرکی کالا عبارت است از کلیه هزینه هایی که بابت آن کالا تا ورود به دفاتر گمرک ایران که همان ارزش ( </a:t>
            </a:r>
            <a:r>
              <a:rPr lang="en-US" sz="2000" dirty="0" smtClean="0"/>
              <a:t>CIF</a:t>
            </a:r>
            <a:r>
              <a:rPr lang="fa-IR" sz="2000" dirty="0" smtClean="0"/>
              <a:t> ) در نظر گرفته می شود.  </a:t>
            </a:r>
            <a:endParaRPr lang="fa-IR" sz="2000" dirty="0"/>
          </a:p>
        </p:txBody>
      </p:sp>
      <p:sp>
        <p:nvSpPr>
          <p:cNvPr id="8" name="TextBox 7"/>
          <p:cNvSpPr txBox="1"/>
          <p:nvPr/>
        </p:nvSpPr>
        <p:spPr>
          <a:xfrm>
            <a:off x="5029200" y="2857496"/>
            <a:ext cx="3114700" cy="615553"/>
          </a:xfrm>
          <a:prstGeom prst="rect">
            <a:avLst/>
          </a:prstGeom>
          <a:solidFill>
            <a:schemeClr val="bg2"/>
          </a:solidFill>
        </p:spPr>
        <p:txBody>
          <a:bodyPr wrap="square" rtlCol="1">
            <a:spAutoFit/>
          </a:bodyPr>
          <a:lstStyle/>
          <a:p>
            <a:pPr algn="r" rtl="1"/>
            <a:r>
              <a:rPr lang="fa-IR" sz="3400" dirty="0" smtClean="0"/>
              <a:t>حقــــوق ورودی</a:t>
            </a:r>
            <a:endParaRPr lang="fa-IR" sz="3400" dirty="0"/>
          </a:p>
        </p:txBody>
      </p:sp>
    </p:spTree>
    <p:extLst>
      <p:ext uri="{BB962C8B-B14F-4D97-AF65-F5344CB8AC3E}">
        <p14:creationId xmlns:p14="http://schemas.microsoft.com/office/powerpoint/2010/main" val="170333751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down)">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
                                            <p:bg/>
                                          </p:spTgt>
                                        </p:tgtEl>
                                        <p:attrNameLst>
                                          <p:attrName>style.visibility</p:attrName>
                                        </p:attrNameLst>
                                      </p:cBhvr>
                                      <p:to>
                                        <p:strVal val="visible"/>
                                      </p:to>
                                    </p:set>
                                    <p:animEffect transition="in" filter="wipe(down)">
                                      <p:cBhvr>
                                        <p:cTn id="17" dur="500"/>
                                        <p:tgtEl>
                                          <p:spTgt spid="7">
                                            <p:bg/>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7">
                                            <p:txEl>
                                              <p:pRg st="0" end="0"/>
                                            </p:txEl>
                                          </p:spTgt>
                                        </p:tgtEl>
                                        <p:attrNameLst>
                                          <p:attrName>style.visibility</p:attrName>
                                        </p:attrNameLst>
                                      </p:cBhvr>
                                      <p:to>
                                        <p:strVal val="visible"/>
                                      </p:to>
                                    </p:set>
                                    <p:animEffect transition="in" filter="wipe(down)">
                                      <p:cBhvr>
                                        <p:cTn id="22" dur="500"/>
                                        <p:tgtEl>
                                          <p:spTgt spid="7">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7">
                                            <p:txEl>
                                              <p:pRg st="2" end="2"/>
                                            </p:txEl>
                                          </p:spTgt>
                                        </p:tgtEl>
                                        <p:attrNameLst>
                                          <p:attrName>style.visibility</p:attrName>
                                        </p:attrNameLst>
                                      </p:cBhvr>
                                      <p:to>
                                        <p:strVal val="visible"/>
                                      </p:to>
                                    </p:set>
                                    <p:animEffect transition="in" filter="wipe(down)">
                                      <p:cBhvr>
                                        <p:cTn id="27" dur="500"/>
                                        <p:tgtEl>
                                          <p:spTgt spid="7">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7">
                                            <p:txEl>
                                              <p:pRg st="3" end="3"/>
                                            </p:txEl>
                                          </p:spTgt>
                                        </p:tgtEl>
                                        <p:attrNameLst>
                                          <p:attrName>style.visibility</p:attrName>
                                        </p:attrNameLst>
                                      </p:cBhvr>
                                      <p:to>
                                        <p:strVal val="visible"/>
                                      </p:to>
                                    </p:set>
                                    <p:animEffect transition="in" filter="wipe(down)">
                                      <p:cBhvr>
                                        <p:cTn id="32" dur="500"/>
                                        <p:tgtEl>
                                          <p:spTgt spid="7">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7">
                                            <p:txEl>
                                              <p:pRg st="4" end="4"/>
                                            </p:txEl>
                                          </p:spTgt>
                                        </p:tgtEl>
                                        <p:attrNameLst>
                                          <p:attrName>style.visibility</p:attrName>
                                        </p:attrNameLst>
                                      </p:cBhvr>
                                      <p:to>
                                        <p:strVal val="visible"/>
                                      </p:to>
                                    </p:set>
                                    <p:animEffect transition="in" filter="wipe(down)">
                                      <p:cBhvr>
                                        <p:cTn id="37" dur="5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7" grpId="0" build="p"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nvGraphicFramePr>
        <p:xfrm>
          <a:off x="857224" y="214290"/>
          <a:ext cx="7286676" cy="34290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5"/>
          <p:cNvSpPr txBox="1"/>
          <p:nvPr/>
        </p:nvSpPr>
        <p:spPr>
          <a:xfrm>
            <a:off x="1071538" y="3286124"/>
            <a:ext cx="7143800" cy="2862322"/>
          </a:xfrm>
          <a:prstGeom prst="rect">
            <a:avLst/>
          </a:prstGeom>
          <a:solidFill>
            <a:schemeClr val="accent1">
              <a:lumMod val="40000"/>
              <a:lumOff val="60000"/>
            </a:schemeClr>
          </a:solidFill>
        </p:spPr>
        <p:txBody>
          <a:bodyPr wrap="square" rtlCol="1">
            <a:spAutoFit/>
          </a:bodyPr>
          <a:lstStyle/>
          <a:p>
            <a:pPr algn="r" rtl="1"/>
            <a:r>
              <a:rPr lang="fa-IR" sz="2000" dirty="0" smtClean="0"/>
              <a:t>حقوق گمرکی برای تمامی کالاهایی که مشمول رویه واردات قطعی هستند، ثابت و معادل 4% ارزش گمرکی کالا در نظر گرفته می شود. </a:t>
            </a:r>
          </a:p>
          <a:p>
            <a:pPr algn="r" rtl="1"/>
            <a:endParaRPr lang="fa-IR" sz="2000" dirty="0" smtClean="0"/>
          </a:p>
          <a:p>
            <a:pPr algn="r" rtl="1"/>
            <a:r>
              <a:rPr lang="fa-IR" sz="2000" dirty="0" smtClean="0"/>
              <a:t>مثال</a:t>
            </a:r>
          </a:p>
          <a:p>
            <a:pPr algn="r" rtl="1"/>
            <a:r>
              <a:rPr lang="fa-IR" sz="2000" dirty="0" smtClean="0"/>
              <a:t>اگر حقوق ورودی اتومبیل با حجم موتور 2500 سی سی معادل 45% ارزش آن باشد:</a:t>
            </a:r>
          </a:p>
          <a:p>
            <a:pPr algn="r" rtl="1"/>
            <a:r>
              <a:rPr lang="fa-IR" sz="2000" dirty="0" smtClean="0"/>
              <a:t>سود بازرگانی   = 41% ارزش گمرکی آن</a:t>
            </a:r>
          </a:p>
          <a:p>
            <a:pPr algn="r" rtl="1"/>
            <a:r>
              <a:rPr lang="fa-IR" sz="2000" dirty="0" smtClean="0"/>
              <a:t>حقوق گمرکی = 4%   ارزش گمرکی آن  </a:t>
            </a:r>
          </a:p>
          <a:p>
            <a:pPr algn="r" rtl="1"/>
            <a:endParaRPr lang="fa-IR" sz="2000" dirty="0"/>
          </a:p>
        </p:txBody>
      </p:sp>
    </p:spTree>
  </p:cSld>
  <p:clrMapOvr>
    <a:masterClrMapping/>
  </p:clrMapOvr>
  <p:transition>
    <p:wipe dir="u"/>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215074" y="642918"/>
            <a:ext cx="1928826" cy="646331"/>
          </a:xfrm>
          <a:prstGeom prst="rect">
            <a:avLst/>
          </a:prstGeom>
          <a:solidFill>
            <a:schemeClr val="accent2">
              <a:lumMod val="20000"/>
              <a:lumOff val="80000"/>
            </a:schemeClr>
          </a:solidFill>
        </p:spPr>
        <p:txBody>
          <a:bodyPr wrap="square" rtlCol="1">
            <a:spAutoFit/>
          </a:bodyPr>
          <a:lstStyle/>
          <a:p>
            <a:pPr algn="r" rtl="1"/>
            <a:r>
              <a:rPr lang="fa-IR" sz="3600" b="1" dirty="0" smtClean="0"/>
              <a:t>دامپینگ</a:t>
            </a:r>
            <a:endParaRPr lang="fa-IR" sz="3600" b="1" dirty="0"/>
          </a:p>
        </p:txBody>
      </p:sp>
      <p:sp>
        <p:nvSpPr>
          <p:cNvPr id="3" name="TextBox 2"/>
          <p:cNvSpPr txBox="1"/>
          <p:nvPr/>
        </p:nvSpPr>
        <p:spPr>
          <a:xfrm>
            <a:off x="928662" y="1285861"/>
            <a:ext cx="7215238" cy="830997"/>
          </a:xfrm>
          <a:prstGeom prst="rect">
            <a:avLst/>
          </a:prstGeom>
          <a:solidFill>
            <a:schemeClr val="accent2">
              <a:lumMod val="20000"/>
              <a:lumOff val="80000"/>
            </a:schemeClr>
          </a:solidFill>
        </p:spPr>
        <p:txBody>
          <a:bodyPr wrap="square" rtlCol="1">
            <a:spAutoFit/>
          </a:bodyPr>
          <a:lstStyle/>
          <a:p>
            <a:pPr algn="r" rtl="1"/>
            <a:r>
              <a:rPr lang="fa-IR" sz="2400" dirty="0" smtClean="0"/>
              <a:t>فروش کالا در یک بازار خارجی با قیمتی کمتر از هزینه نهایی تولید آن کالا در کشور عرضه کننده کالا. </a:t>
            </a:r>
          </a:p>
        </p:txBody>
      </p:sp>
      <p:sp>
        <p:nvSpPr>
          <p:cNvPr id="4" name="TextBox 3"/>
          <p:cNvSpPr txBox="1"/>
          <p:nvPr/>
        </p:nvSpPr>
        <p:spPr>
          <a:xfrm>
            <a:off x="928662" y="2071678"/>
            <a:ext cx="7215238" cy="3847207"/>
          </a:xfrm>
          <a:prstGeom prst="rect">
            <a:avLst/>
          </a:prstGeom>
          <a:solidFill>
            <a:schemeClr val="tx2">
              <a:lumMod val="60000"/>
              <a:lumOff val="40000"/>
            </a:schemeClr>
          </a:solidFill>
        </p:spPr>
        <p:txBody>
          <a:bodyPr wrap="square" rtlCol="1">
            <a:spAutoFit/>
          </a:bodyPr>
          <a:lstStyle/>
          <a:p>
            <a:pPr algn="r" rtl="1"/>
            <a:r>
              <a:rPr lang="fa-IR" sz="2400" b="1" dirty="0" smtClean="0"/>
              <a:t>دلایل استفاده از دامپینگ:</a:t>
            </a:r>
          </a:p>
          <a:p>
            <a:pPr algn="r" rtl="1"/>
            <a:endParaRPr lang="fa-IR" sz="2000" dirty="0" smtClean="0"/>
          </a:p>
          <a:p>
            <a:pPr algn="r" rtl="1">
              <a:buFont typeface="Wingdings" pitchFamily="2" charset="2"/>
              <a:buChar char="ü"/>
            </a:pPr>
            <a:r>
              <a:rPr lang="fa-IR" sz="2000" dirty="0" smtClean="0"/>
              <a:t> بیرون کردن رقبای خارجی وبه دست آوردن انحصار بازار</a:t>
            </a:r>
          </a:p>
          <a:p>
            <a:pPr algn="r" rtl="1">
              <a:buFont typeface="Wingdings" pitchFamily="2" charset="2"/>
              <a:buChar char="ü"/>
            </a:pPr>
            <a:r>
              <a:rPr lang="fa-IR" sz="2000" dirty="0" smtClean="0"/>
              <a:t> کاهش مازاد موقتی ذخایر کالا </a:t>
            </a:r>
          </a:p>
          <a:p>
            <a:pPr algn="r" rtl="1">
              <a:buFont typeface="Wingdings" pitchFamily="2" charset="2"/>
              <a:buChar char="ü"/>
            </a:pPr>
            <a:r>
              <a:rPr lang="fa-IR" sz="2000" dirty="0" smtClean="0"/>
              <a:t> به دست آوردن سهمی از بازار کالای مربوطه در خارج از کشور</a:t>
            </a:r>
          </a:p>
          <a:p>
            <a:pPr algn="r" rtl="1">
              <a:buFont typeface="Wingdings" pitchFamily="2" charset="2"/>
              <a:buChar char="ü"/>
            </a:pPr>
            <a:r>
              <a:rPr lang="fa-IR" sz="2000" dirty="0" smtClean="0"/>
              <a:t>کاهش ضررهای مربوط به کالاهایی که قابلیت رقابت و فروش ندارند</a:t>
            </a:r>
          </a:p>
          <a:p>
            <a:pPr algn="r" rtl="1"/>
            <a:endParaRPr lang="fa-IR" sz="2000" dirty="0" smtClean="0"/>
          </a:p>
          <a:p>
            <a:pPr algn="r" rtl="1"/>
            <a:r>
              <a:rPr lang="fa-IR" sz="2400" b="1" dirty="0" smtClean="0"/>
              <a:t>شرایط دامپینگ:</a:t>
            </a:r>
          </a:p>
          <a:p>
            <a:pPr algn="r" rtl="1"/>
            <a:endParaRPr lang="fa-IR" sz="2000" dirty="0" smtClean="0"/>
          </a:p>
          <a:p>
            <a:pPr algn="r" rtl="1">
              <a:buFont typeface="Wingdings" pitchFamily="2" charset="2"/>
              <a:buChar char="q"/>
            </a:pPr>
            <a:r>
              <a:rPr lang="fa-IR" sz="2000" dirty="0" smtClean="0"/>
              <a:t> قیمت عرضه محصول به بازار کمتر از قیمت واقعی باشد</a:t>
            </a:r>
          </a:p>
          <a:p>
            <a:pPr algn="r" rtl="1">
              <a:buFont typeface="Wingdings" pitchFamily="2" charset="2"/>
              <a:buChar char="q"/>
            </a:pPr>
            <a:r>
              <a:rPr lang="fa-IR" sz="2000" dirty="0" smtClean="0"/>
              <a:t>دامپینگ به زیان محصول کشوری است که کالا به آنجا وارد شده است </a:t>
            </a:r>
          </a:p>
          <a:p>
            <a:pPr algn="r" rtl="1"/>
            <a:endParaRPr lang="fa-IR" sz="1600"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bg/>
                                          </p:spTgt>
                                        </p:tgtEl>
                                        <p:attrNameLst>
                                          <p:attrName>style.visibility</p:attrName>
                                        </p:attrNameLst>
                                      </p:cBhvr>
                                      <p:to>
                                        <p:strVal val="visible"/>
                                      </p:to>
                                    </p:set>
                                    <p:anim calcmode="lin" valueType="num">
                                      <p:cBhvr additive="base">
                                        <p:cTn id="19" dur="500" fill="hold"/>
                                        <p:tgtEl>
                                          <p:spTgt spid="4">
                                            <p:bg/>
                                          </p:spTgt>
                                        </p:tgtEl>
                                        <p:attrNameLst>
                                          <p:attrName>ppt_x</p:attrName>
                                        </p:attrNameLst>
                                      </p:cBhvr>
                                      <p:tavLst>
                                        <p:tav tm="0">
                                          <p:val>
                                            <p:strVal val="#ppt_x"/>
                                          </p:val>
                                        </p:tav>
                                        <p:tav tm="100000">
                                          <p:val>
                                            <p:strVal val="#ppt_x"/>
                                          </p:val>
                                        </p:tav>
                                      </p:tavLst>
                                    </p:anim>
                                    <p:anim calcmode="lin" valueType="num">
                                      <p:cBhvr additive="base">
                                        <p:cTn id="20" dur="500" fill="hold"/>
                                        <p:tgtEl>
                                          <p:spTgt spid="4">
                                            <p:bg/>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xEl>
                                              <p:pRg st="0" end="0"/>
                                            </p:txEl>
                                          </p:spTgt>
                                        </p:tgtEl>
                                        <p:attrNameLst>
                                          <p:attrName>style.visibility</p:attrName>
                                        </p:attrNameLst>
                                      </p:cBhvr>
                                      <p:to>
                                        <p:strVal val="visible"/>
                                      </p:to>
                                    </p:set>
                                    <p:anim calcmode="lin" valueType="num">
                                      <p:cBhvr additive="base">
                                        <p:cTn id="25"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
                                            <p:txEl>
                                              <p:pRg st="2" end="2"/>
                                            </p:txEl>
                                          </p:spTgt>
                                        </p:tgtEl>
                                        <p:attrNameLst>
                                          <p:attrName>style.visibility</p:attrName>
                                        </p:attrNameLst>
                                      </p:cBhvr>
                                      <p:to>
                                        <p:strVal val="visible"/>
                                      </p:to>
                                    </p:set>
                                    <p:anim calcmode="lin" valueType="num">
                                      <p:cBhvr additive="base">
                                        <p:cTn id="31"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txEl>
                                              <p:pRg st="3" end="3"/>
                                            </p:txEl>
                                          </p:spTgt>
                                        </p:tgtEl>
                                        <p:attrNameLst>
                                          <p:attrName>style.visibility</p:attrName>
                                        </p:attrNameLst>
                                      </p:cBhvr>
                                      <p:to>
                                        <p:strVal val="visible"/>
                                      </p:to>
                                    </p:set>
                                    <p:anim calcmode="lin" valueType="num">
                                      <p:cBhvr additive="base">
                                        <p:cTn id="37"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4">
                                            <p:txEl>
                                              <p:pRg st="4" end="4"/>
                                            </p:txEl>
                                          </p:spTgt>
                                        </p:tgtEl>
                                        <p:attrNameLst>
                                          <p:attrName>style.visibility</p:attrName>
                                        </p:attrNameLst>
                                      </p:cBhvr>
                                      <p:to>
                                        <p:strVal val="visible"/>
                                      </p:to>
                                    </p:set>
                                    <p:anim calcmode="lin" valueType="num">
                                      <p:cBhvr additive="base">
                                        <p:cTn id="43"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4">
                                            <p:txEl>
                                              <p:pRg st="5" end="5"/>
                                            </p:txEl>
                                          </p:spTgt>
                                        </p:tgtEl>
                                        <p:attrNameLst>
                                          <p:attrName>style.visibility</p:attrName>
                                        </p:attrNameLst>
                                      </p:cBhvr>
                                      <p:to>
                                        <p:strVal val="visible"/>
                                      </p:to>
                                    </p:set>
                                    <p:anim calcmode="lin" valueType="num">
                                      <p:cBhvr additive="base">
                                        <p:cTn id="49"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4">
                                            <p:txEl>
                                              <p:pRg st="7" end="7"/>
                                            </p:txEl>
                                          </p:spTgt>
                                        </p:tgtEl>
                                        <p:attrNameLst>
                                          <p:attrName>style.visibility</p:attrName>
                                        </p:attrNameLst>
                                      </p:cBhvr>
                                      <p:to>
                                        <p:strVal val="visible"/>
                                      </p:to>
                                    </p:set>
                                    <p:anim calcmode="lin" valueType="num">
                                      <p:cBhvr additive="base">
                                        <p:cTn id="55" dur="500" fill="hold"/>
                                        <p:tgtEl>
                                          <p:spTgt spid="4">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4">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4">
                                            <p:txEl>
                                              <p:pRg st="9" end="9"/>
                                            </p:txEl>
                                          </p:spTgt>
                                        </p:tgtEl>
                                        <p:attrNameLst>
                                          <p:attrName>style.visibility</p:attrName>
                                        </p:attrNameLst>
                                      </p:cBhvr>
                                      <p:to>
                                        <p:strVal val="visible"/>
                                      </p:to>
                                    </p:set>
                                    <p:anim calcmode="lin" valueType="num">
                                      <p:cBhvr additive="base">
                                        <p:cTn id="61" dur="500" fill="hold"/>
                                        <p:tgtEl>
                                          <p:spTgt spid="4">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4">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4">
                                            <p:txEl>
                                              <p:pRg st="10" end="10"/>
                                            </p:txEl>
                                          </p:spTgt>
                                        </p:tgtEl>
                                        <p:attrNameLst>
                                          <p:attrName>style.visibility</p:attrName>
                                        </p:attrNameLst>
                                      </p:cBhvr>
                                      <p:to>
                                        <p:strVal val="visible"/>
                                      </p:to>
                                    </p:set>
                                    <p:anim calcmode="lin" valueType="num">
                                      <p:cBhvr additive="base">
                                        <p:cTn id="67" dur="500" fill="hold"/>
                                        <p:tgtEl>
                                          <p:spTgt spid="4">
                                            <p:txEl>
                                              <p:pRg st="10" end="10"/>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4">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orizontal Scroll 3"/>
          <p:cNvSpPr/>
          <p:nvPr/>
        </p:nvSpPr>
        <p:spPr>
          <a:xfrm>
            <a:off x="3352800" y="609600"/>
            <a:ext cx="4800600" cy="685800"/>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fa-IR" sz="2400" b="1" dirty="0" smtClean="0">
                <a:solidFill>
                  <a:srgbClr val="002060"/>
                </a:solidFill>
              </a:rPr>
              <a:t>دامپینگ در قانون امور گمرکی در ایران</a:t>
            </a:r>
            <a:endParaRPr lang="fa-IR" sz="2400" b="1" dirty="0">
              <a:solidFill>
                <a:srgbClr val="002060"/>
              </a:solidFill>
            </a:endParaRPr>
          </a:p>
        </p:txBody>
      </p:sp>
      <p:sp>
        <p:nvSpPr>
          <p:cNvPr id="5" name="TextBox 4"/>
          <p:cNvSpPr txBox="1"/>
          <p:nvPr/>
        </p:nvSpPr>
        <p:spPr>
          <a:xfrm>
            <a:off x="1295400" y="1600200"/>
            <a:ext cx="6705600" cy="1175258"/>
          </a:xfrm>
          <a:prstGeom prst="rect">
            <a:avLst/>
          </a:prstGeom>
          <a:noFill/>
        </p:spPr>
        <p:txBody>
          <a:bodyPr wrap="square" rtlCol="0">
            <a:spAutoFit/>
          </a:bodyPr>
          <a:lstStyle/>
          <a:p>
            <a:pPr lvl="0" algn="r" rtl="1">
              <a:lnSpc>
                <a:spcPct val="150000"/>
              </a:lnSpc>
            </a:pPr>
            <a:r>
              <a:rPr lang="fa-IR" sz="2500" dirty="0" smtClean="0">
                <a:solidFill>
                  <a:prstClr val="black"/>
                </a:solidFill>
              </a:rPr>
              <a:t>هرگاه کالایی کمتر از ارزش واقعی آن در بازار ایران عرضه شود، دامپینگ صورت می گیرد. </a:t>
            </a:r>
            <a:endParaRPr lang="fa-IR" sz="2500" dirty="0">
              <a:solidFill>
                <a:prstClr val="black"/>
              </a:solidFill>
            </a:endParaRPr>
          </a:p>
        </p:txBody>
      </p:sp>
      <p:pic>
        <p:nvPicPr>
          <p:cNvPr id="6" name="Picture 5" descr="20130707130517_v1478_1201.jpg"/>
          <p:cNvPicPr>
            <a:picLocks noChangeAspect="1"/>
          </p:cNvPicPr>
          <p:nvPr/>
        </p:nvPicPr>
        <p:blipFill>
          <a:blip r:embed="rId2" cstate="print"/>
          <a:stretch>
            <a:fillRect/>
          </a:stretch>
        </p:blipFill>
        <p:spPr>
          <a:xfrm>
            <a:off x="990600" y="2743200"/>
            <a:ext cx="3939591" cy="28956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928662" y="1428736"/>
            <a:ext cx="7215238" cy="4708981"/>
          </a:xfrm>
          <a:prstGeom prst="rect">
            <a:avLst/>
          </a:prstGeom>
          <a:solidFill>
            <a:schemeClr val="accent2">
              <a:lumMod val="40000"/>
              <a:lumOff val="60000"/>
            </a:schemeClr>
          </a:solidFill>
        </p:spPr>
        <p:txBody>
          <a:bodyPr wrap="square" rtlCol="1">
            <a:spAutoFit/>
          </a:bodyPr>
          <a:lstStyle/>
          <a:p>
            <a:pPr algn="r" rtl="1">
              <a:lnSpc>
                <a:spcPct val="150000"/>
              </a:lnSpc>
            </a:pPr>
            <a:r>
              <a:rPr lang="fa-IR" sz="2000" dirty="0" smtClean="0"/>
              <a:t>فروشنده ی خارجی کالای خود را به دلایلی نظیر (هزینه انبار داری، دمده شدن و ...) به قیمتی پایین تر از قیمت واقعی آن بفروشد و چون قصد دامپینگ ندارد پس دامپینگ محسوب نمی شود. </a:t>
            </a:r>
          </a:p>
          <a:p>
            <a:pPr algn="r" rtl="1">
              <a:lnSpc>
                <a:spcPct val="150000"/>
              </a:lnSpc>
            </a:pPr>
            <a:r>
              <a:rPr lang="fa-IR" sz="2000" dirty="0" smtClean="0"/>
              <a:t>کشور ایران به دلیل انکه عضو سازمان تجارت جهانی نیست، طبق قانون امور گمرکی این حق را دارد که ارزش کالا را نامتناسب تشخیص داده وارزش کالا را بر اساس معیارهای خود تشخیص داده، تا حقوق و عوارضی که از کالا گرفته می شود جبران ضرر و زیان حاصل از دامپینگ را بکند. </a:t>
            </a:r>
          </a:p>
          <a:p>
            <a:pPr algn="r" rtl="1">
              <a:lnSpc>
                <a:spcPct val="150000"/>
              </a:lnSpc>
            </a:pPr>
            <a:endParaRPr lang="fa-IR" sz="2000" dirty="0" smtClean="0"/>
          </a:p>
          <a:p>
            <a:pPr algn="r" rtl="1">
              <a:lnSpc>
                <a:spcPct val="150000"/>
              </a:lnSpc>
            </a:pPr>
            <a:r>
              <a:rPr lang="fa-IR" sz="2000" dirty="0" smtClean="0"/>
              <a:t>در نهایت ایران برای پیوستن به سازمان تجارت جهانی باید تدابیری برای مبارزه با دامپینگ اتخاذ کند. </a:t>
            </a:r>
            <a:endParaRPr lang="fa-IR" sz="2000" dirty="0"/>
          </a:p>
        </p:txBody>
      </p:sp>
      <p:sp>
        <p:nvSpPr>
          <p:cNvPr id="3" name="Horizontal Scroll 2"/>
          <p:cNvSpPr/>
          <p:nvPr/>
        </p:nvSpPr>
        <p:spPr>
          <a:xfrm>
            <a:off x="6248400" y="609600"/>
            <a:ext cx="1905000" cy="685800"/>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fa-IR" sz="2400" b="1" dirty="0" smtClean="0">
                <a:solidFill>
                  <a:srgbClr val="002060"/>
                </a:solidFill>
              </a:rPr>
              <a:t>فروش استوک: </a:t>
            </a: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down)">
                                      <p:cBhvr>
                                        <p:cTn id="7" dur="500"/>
                                        <p:tgtEl>
                                          <p:spTgt spid="4">
                                            <p:bg/>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wipe(down)">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wipe(down)">
                                      <p:cBhvr>
                                        <p:cTn id="17" dur="500"/>
                                        <p:tgtEl>
                                          <p:spTgt spid="4">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wipe(down)">
                                      <p:cBhvr>
                                        <p:cTn id="22"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descr="global_trade_qx"/>
          <p:cNvPicPr>
            <a:picLocks noChangeAspect="1" noChangeArrowheads="1"/>
          </p:cNvPicPr>
          <p:nvPr/>
        </p:nvPicPr>
        <p:blipFill>
          <a:blip r:embed="rId2" cstate="print"/>
          <a:srcRect/>
          <a:stretch>
            <a:fillRect/>
          </a:stretch>
        </p:blipFill>
        <p:spPr bwMode="auto">
          <a:xfrm>
            <a:off x="1" y="3533"/>
            <a:ext cx="9144000" cy="6854467"/>
          </a:xfrm>
          <a:prstGeom prst="rect">
            <a:avLst/>
          </a:prstGeom>
          <a:noFill/>
          <a:effectLst>
            <a:outerShdw dist="107763" dir="2700000" algn="ctr" rotWithShape="0">
              <a:srgbClr val="808080">
                <a:alpha val="50000"/>
              </a:srgbClr>
            </a:outerShdw>
          </a:effectLst>
        </p:spPr>
      </p:pic>
      <p:sp>
        <p:nvSpPr>
          <p:cNvPr id="3" name="TextBox 2"/>
          <p:cNvSpPr txBox="1"/>
          <p:nvPr/>
        </p:nvSpPr>
        <p:spPr>
          <a:xfrm>
            <a:off x="785786" y="642918"/>
            <a:ext cx="8072494" cy="646331"/>
          </a:xfrm>
          <a:prstGeom prst="rect">
            <a:avLst/>
          </a:prstGeom>
          <a:noFill/>
        </p:spPr>
        <p:txBody>
          <a:bodyPr wrap="square" rtlCol="1">
            <a:spAutoFit/>
          </a:bodyPr>
          <a:lstStyle/>
          <a:p>
            <a:pPr algn="r" rtl="1"/>
            <a:r>
              <a:rPr lang="fa-IR" sz="3600" dirty="0" smtClean="0">
                <a:solidFill>
                  <a:schemeClr val="bg1"/>
                </a:solidFill>
              </a:rPr>
              <a:t>سیاست ها وحمایت های دولت  در بخش بازرگانی</a:t>
            </a:r>
            <a:endParaRPr lang="fa-IR" sz="3600" dirty="0">
              <a:solidFill>
                <a:schemeClr val="bg1"/>
              </a:solidFill>
            </a:endParaRPr>
          </a:p>
        </p:txBody>
      </p:sp>
      <p:sp>
        <p:nvSpPr>
          <p:cNvPr id="4" name="TextBox 3"/>
          <p:cNvSpPr txBox="1"/>
          <p:nvPr/>
        </p:nvSpPr>
        <p:spPr>
          <a:xfrm>
            <a:off x="1000100" y="1500174"/>
            <a:ext cx="7929618" cy="5539978"/>
          </a:xfrm>
          <a:prstGeom prst="rect">
            <a:avLst/>
          </a:prstGeom>
          <a:noFill/>
        </p:spPr>
        <p:txBody>
          <a:bodyPr wrap="square" rtlCol="1">
            <a:spAutoFit/>
          </a:bodyPr>
          <a:lstStyle/>
          <a:p>
            <a:pPr algn="r" rtl="1"/>
            <a:r>
              <a:rPr lang="fa-IR" sz="2400" b="1" dirty="0" smtClean="0"/>
              <a:t>1- سیاست های صادراتی قبل از انقلاب</a:t>
            </a:r>
          </a:p>
          <a:p>
            <a:pPr algn="r" rtl="1"/>
            <a:endParaRPr lang="fa-IR" dirty="0" smtClean="0"/>
          </a:p>
          <a:p>
            <a:pPr algn="r" rtl="1">
              <a:buFont typeface="Wingdings" pitchFamily="2" charset="2"/>
              <a:buChar char="ü"/>
            </a:pPr>
            <a:r>
              <a:rPr lang="fa-IR" dirty="0" smtClean="0"/>
              <a:t> </a:t>
            </a:r>
            <a:r>
              <a:rPr lang="fa-IR" sz="2300" dirty="0" smtClean="0"/>
              <a:t>سیاست جایگزینی واردات در ایران </a:t>
            </a:r>
          </a:p>
          <a:p>
            <a:pPr algn="r" rtl="1">
              <a:buFont typeface="Wingdings" pitchFamily="2" charset="2"/>
              <a:buChar char="ü"/>
            </a:pPr>
            <a:r>
              <a:rPr lang="fa-IR" sz="2300" dirty="0" smtClean="0"/>
              <a:t> سیاست های نفتی ایران قبل از انقلاب</a:t>
            </a:r>
          </a:p>
          <a:p>
            <a:pPr algn="r" rtl="1">
              <a:buFont typeface="Wingdings" pitchFamily="2" charset="2"/>
              <a:buChar char="ü"/>
            </a:pPr>
            <a:r>
              <a:rPr lang="fa-IR" sz="2300" dirty="0" smtClean="0"/>
              <a:t>سیاست های تشویق صادرات غیر نفتی</a:t>
            </a:r>
          </a:p>
          <a:p>
            <a:pPr algn="r" rtl="1">
              <a:buFont typeface="Wingdings" pitchFamily="2" charset="2"/>
              <a:buChar char="ü"/>
            </a:pPr>
            <a:endParaRPr lang="fa-IR" sz="2400" b="1" dirty="0" smtClean="0"/>
          </a:p>
          <a:p>
            <a:pPr algn="r" rtl="1"/>
            <a:r>
              <a:rPr lang="fa-IR" sz="2400" b="1" dirty="0" smtClean="0"/>
              <a:t>2- سیاست های کشور در امر صادرات بعد از انقلاب </a:t>
            </a:r>
          </a:p>
          <a:p>
            <a:pPr algn="r" rtl="1"/>
            <a:endParaRPr lang="fa-IR" sz="2300" dirty="0" smtClean="0"/>
          </a:p>
          <a:p>
            <a:pPr algn="r" rtl="1">
              <a:buFont typeface="Wingdings" pitchFamily="2" charset="2"/>
              <a:buChar char="ü"/>
            </a:pPr>
            <a:r>
              <a:rPr lang="fa-IR" sz="2300" dirty="0" smtClean="0"/>
              <a:t> سیاست کاهش اتکا اقتصاد کشور به صدور نفت خام</a:t>
            </a:r>
          </a:p>
          <a:p>
            <a:pPr algn="r" rtl="1">
              <a:buFont typeface="Wingdings" pitchFamily="2" charset="2"/>
              <a:buChar char="ü"/>
            </a:pPr>
            <a:r>
              <a:rPr lang="fa-IR" sz="2300" dirty="0" smtClean="0"/>
              <a:t> سیاست کاهش وابستگی تکنولوژیکی </a:t>
            </a:r>
          </a:p>
          <a:p>
            <a:pPr algn="r" rtl="1">
              <a:buFont typeface="Wingdings" pitchFamily="2" charset="2"/>
              <a:buChar char="ü"/>
            </a:pPr>
            <a:r>
              <a:rPr lang="fa-IR" sz="2300" dirty="0" smtClean="0"/>
              <a:t> سیاست عدم اتکا به بازار خاص</a:t>
            </a:r>
          </a:p>
          <a:p>
            <a:pPr algn="r" rtl="1">
              <a:buFont typeface="Wingdings" pitchFamily="2" charset="2"/>
              <a:buChar char="ü"/>
            </a:pPr>
            <a:r>
              <a:rPr lang="fa-IR" sz="2300" dirty="0" smtClean="0"/>
              <a:t> سیاست موازنه مثبت تراز پرداخت ها</a:t>
            </a:r>
          </a:p>
          <a:p>
            <a:pPr algn="r" rtl="1">
              <a:buFont typeface="Wingdings" pitchFamily="2" charset="2"/>
              <a:buChar char="ü"/>
            </a:pPr>
            <a:r>
              <a:rPr lang="fa-IR" sz="2300" dirty="0" smtClean="0"/>
              <a:t> سیاست های ارزی</a:t>
            </a:r>
          </a:p>
          <a:p>
            <a:pPr algn="r" rtl="1">
              <a:buFont typeface="Wingdings" pitchFamily="2" charset="2"/>
              <a:buChar char="ü"/>
            </a:pPr>
            <a:r>
              <a:rPr lang="fa-IR" sz="2300" dirty="0" smtClean="0"/>
              <a:t> سیاست های حمایتی</a:t>
            </a:r>
          </a:p>
          <a:p>
            <a:pPr algn="r" rtl="1">
              <a:buFont typeface="Wingdings" pitchFamily="2" charset="2"/>
              <a:buChar char="ü"/>
            </a:pPr>
            <a:r>
              <a:rPr lang="fa-IR" sz="2300" dirty="0" smtClean="0"/>
              <a:t>سیاست های اداری و تشکیلاتی </a:t>
            </a:r>
            <a:endParaRPr lang="fa-IR" sz="2300" dirty="0"/>
          </a:p>
        </p:txBody>
      </p:sp>
    </p:spTree>
  </p:cSld>
  <p:clrMapOvr>
    <a:masterClrMapping/>
  </p:clrMapOvr>
  <p:transition>
    <p:wipe dir="u"/>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1643042" y="142852"/>
            <a:ext cx="5857916" cy="1143008"/>
          </a:xfrm>
          <a:prstGeom prst="round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4400" dirty="0" smtClean="0"/>
              <a:t>راه حل ها وپیشنهادات</a:t>
            </a:r>
            <a:endParaRPr lang="fa-IR" sz="4400" dirty="0"/>
          </a:p>
        </p:txBody>
      </p:sp>
      <p:sp>
        <p:nvSpPr>
          <p:cNvPr id="5" name="TextBox 4"/>
          <p:cNvSpPr txBox="1"/>
          <p:nvPr/>
        </p:nvSpPr>
        <p:spPr>
          <a:xfrm>
            <a:off x="857224" y="1357298"/>
            <a:ext cx="7286676" cy="5262979"/>
          </a:xfrm>
          <a:prstGeom prst="rect">
            <a:avLst/>
          </a:prstGeom>
          <a:noFill/>
        </p:spPr>
        <p:txBody>
          <a:bodyPr wrap="square" rtlCol="1">
            <a:spAutoFit/>
          </a:bodyPr>
          <a:lstStyle/>
          <a:p>
            <a:pPr algn="r" rtl="1">
              <a:buFont typeface="Wingdings" pitchFamily="2" charset="2"/>
              <a:buChar char="q"/>
            </a:pPr>
            <a:r>
              <a:rPr lang="fa-IR" sz="2400" dirty="0" smtClean="0"/>
              <a:t> مشخص شدن جایگاه قانونی بازرگانی خارجی</a:t>
            </a:r>
          </a:p>
          <a:p>
            <a:pPr algn="r" rtl="1">
              <a:buFont typeface="Wingdings" pitchFamily="2" charset="2"/>
              <a:buChar char="q"/>
            </a:pPr>
            <a:endParaRPr lang="fa-IR" sz="2400" dirty="0" smtClean="0"/>
          </a:p>
          <a:p>
            <a:pPr algn="r" rtl="1">
              <a:buFont typeface="Wingdings" pitchFamily="2" charset="2"/>
              <a:buChar char="q"/>
            </a:pPr>
            <a:r>
              <a:rPr lang="fa-IR" sz="2400" dirty="0" smtClean="0"/>
              <a:t> سیاست گذاری وبرنامه ریزی صحیح صادراتی</a:t>
            </a:r>
          </a:p>
          <a:p>
            <a:pPr algn="r" rtl="1">
              <a:buFont typeface="Wingdings" pitchFamily="2" charset="2"/>
              <a:buChar char="q"/>
            </a:pPr>
            <a:endParaRPr lang="fa-IR" sz="2400" dirty="0" smtClean="0"/>
          </a:p>
          <a:p>
            <a:pPr algn="r" rtl="1">
              <a:buFont typeface="Wingdings" pitchFamily="2" charset="2"/>
              <a:buChar char="q"/>
            </a:pPr>
            <a:r>
              <a:rPr lang="fa-IR" sz="2400" dirty="0" smtClean="0"/>
              <a:t> ارائه آموزش های لازم و موثر در امر صادرات</a:t>
            </a:r>
          </a:p>
          <a:p>
            <a:pPr algn="r" rtl="1">
              <a:buFont typeface="Wingdings" pitchFamily="2" charset="2"/>
              <a:buChar char="q"/>
            </a:pPr>
            <a:endParaRPr lang="fa-IR" sz="2400" dirty="0" smtClean="0"/>
          </a:p>
          <a:p>
            <a:pPr algn="r" rtl="1">
              <a:buFont typeface="Wingdings" pitchFamily="2" charset="2"/>
              <a:buChar char="q"/>
            </a:pPr>
            <a:r>
              <a:rPr lang="fa-IR" sz="2400" dirty="0" smtClean="0"/>
              <a:t> استفاده بیشتر از ظرفیت های تولیدی</a:t>
            </a:r>
          </a:p>
          <a:p>
            <a:pPr algn="r" rtl="1">
              <a:buFont typeface="Wingdings" pitchFamily="2" charset="2"/>
              <a:buChar char="q"/>
            </a:pPr>
            <a:endParaRPr lang="fa-IR" sz="2400" dirty="0" smtClean="0"/>
          </a:p>
          <a:p>
            <a:pPr algn="r" rtl="1">
              <a:buFont typeface="Wingdings" pitchFamily="2" charset="2"/>
              <a:buChar char="q"/>
            </a:pPr>
            <a:r>
              <a:rPr lang="fa-IR" sz="2400" dirty="0" smtClean="0"/>
              <a:t> کاهش بوروکراسی و ضوابط بازدارنده اداری</a:t>
            </a:r>
          </a:p>
          <a:p>
            <a:pPr algn="r" rtl="1"/>
            <a:endParaRPr lang="fa-IR" sz="2400" dirty="0" smtClean="0"/>
          </a:p>
          <a:p>
            <a:pPr algn="r" rtl="1">
              <a:buFont typeface="Wingdings" pitchFamily="2" charset="2"/>
              <a:buChar char="q"/>
            </a:pPr>
            <a:r>
              <a:rPr lang="fa-IR" sz="2400" dirty="0" smtClean="0"/>
              <a:t> تهیه وابلاغ به نگام قوانین ومقررات صادراتی کشور</a:t>
            </a:r>
          </a:p>
          <a:p>
            <a:pPr algn="r" rtl="1">
              <a:buFont typeface="Wingdings" pitchFamily="2" charset="2"/>
              <a:buChar char="q"/>
            </a:pPr>
            <a:endParaRPr lang="fa-IR" sz="2400" dirty="0" smtClean="0"/>
          </a:p>
          <a:p>
            <a:pPr algn="r" rtl="1">
              <a:buFont typeface="Wingdings" pitchFamily="2" charset="2"/>
              <a:buChar char="q"/>
            </a:pPr>
            <a:r>
              <a:rPr lang="fa-IR" sz="2400" dirty="0" smtClean="0"/>
              <a:t>تشکیل و تقویت اتحادیه ها وتعاونی های صادراتی</a:t>
            </a:r>
          </a:p>
          <a:p>
            <a:pPr algn="r" rtl="1"/>
            <a:endParaRPr lang="fa-IR" sz="2400"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xEl>
                                              <p:pRg st="2" end="2"/>
                                            </p:txEl>
                                          </p:spTgt>
                                        </p:tgtEl>
                                        <p:attrNameLst>
                                          <p:attrName>style.visibility</p:attrName>
                                        </p:attrNameLst>
                                      </p:cBhvr>
                                      <p:to>
                                        <p:strVal val="visible"/>
                                      </p:to>
                                    </p:set>
                                    <p:animEffect transition="in" filter="wipe(down)">
                                      <p:cBhvr>
                                        <p:cTn id="10" dur="500"/>
                                        <p:tgtEl>
                                          <p:spTgt spid="5">
                                            <p:txEl>
                                              <p:pRg st="2" end="2"/>
                                            </p:txEl>
                                          </p:spTgt>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5">
                                            <p:txEl>
                                              <p:pRg st="4" end="4"/>
                                            </p:txEl>
                                          </p:spTgt>
                                        </p:tgtEl>
                                        <p:attrNameLst>
                                          <p:attrName>style.visibility</p:attrName>
                                        </p:attrNameLst>
                                      </p:cBhvr>
                                      <p:to>
                                        <p:strVal val="visible"/>
                                      </p:to>
                                    </p:set>
                                    <p:animEffect transition="in" filter="wipe(down)">
                                      <p:cBhvr>
                                        <p:cTn id="13" dur="500"/>
                                        <p:tgtEl>
                                          <p:spTgt spid="5">
                                            <p:txEl>
                                              <p:pRg st="4" end="4"/>
                                            </p:txEl>
                                          </p:spTgt>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5">
                                            <p:txEl>
                                              <p:pRg st="6" end="6"/>
                                            </p:txEl>
                                          </p:spTgt>
                                        </p:tgtEl>
                                        <p:attrNameLst>
                                          <p:attrName>style.visibility</p:attrName>
                                        </p:attrNameLst>
                                      </p:cBhvr>
                                      <p:to>
                                        <p:strVal val="visible"/>
                                      </p:to>
                                    </p:set>
                                    <p:animEffect transition="in" filter="wipe(down)">
                                      <p:cBhvr>
                                        <p:cTn id="16" dur="500"/>
                                        <p:tgtEl>
                                          <p:spTgt spid="5">
                                            <p:txEl>
                                              <p:pRg st="6" end="6"/>
                                            </p:txEl>
                                          </p:spTgt>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5">
                                            <p:txEl>
                                              <p:pRg st="8" end="8"/>
                                            </p:txEl>
                                          </p:spTgt>
                                        </p:tgtEl>
                                        <p:attrNameLst>
                                          <p:attrName>style.visibility</p:attrName>
                                        </p:attrNameLst>
                                      </p:cBhvr>
                                      <p:to>
                                        <p:strVal val="visible"/>
                                      </p:to>
                                    </p:set>
                                    <p:animEffect transition="in" filter="wipe(down)">
                                      <p:cBhvr>
                                        <p:cTn id="19" dur="500"/>
                                        <p:tgtEl>
                                          <p:spTgt spid="5">
                                            <p:txEl>
                                              <p:pRg st="8" end="8"/>
                                            </p:txEl>
                                          </p:spTgt>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5">
                                            <p:txEl>
                                              <p:pRg st="10" end="10"/>
                                            </p:txEl>
                                          </p:spTgt>
                                        </p:tgtEl>
                                        <p:attrNameLst>
                                          <p:attrName>style.visibility</p:attrName>
                                        </p:attrNameLst>
                                      </p:cBhvr>
                                      <p:to>
                                        <p:strVal val="visible"/>
                                      </p:to>
                                    </p:set>
                                    <p:animEffect transition="in" filter="wipe(down)">
                                      <p:cBhvr>
                                        <p:cTn id="22" dur="500"/>
                                        <p:tgtEl>
                                          <p:spTgt spid="5">
                                            <p:txEl>
                                              <p:pRg st="10" end="10"/>
                                            </p:txEl>
                                          </p:spTgt>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5">
                                            <p:txEl>
                                              <p:pRg st="12" end="12"/>
                                            </p:txEl>
                                          </p:spTgt>
                                        </p:tgtEl>
                                        <p:attrNameLst>
                                          <p:attrName>style.visibility</p:attrName>
                                        </p:attrNameLst>
                                      </p:cBhvr>
                                      <p:to>
                                        <p:strVal val="visible"/>
                                      </p:to>
                                    </p:set>
                                    <p:animEffect transition="in" filter="wipe(down)">
                                      <p:cBhvr>
                                        <p:cTn id="25" dur="500"/>
                                        <p:tgtEl>
                                          <p:spTgt spid="5">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66800" y="1676400"/>
            <a:ext cx="7086600" cy="4247317"/>
          </a:xfrm>
          <a:prstGeom prst="rect">
            <a:avLst/>
          </a:prstGeom>
          <a:noFill/>
        </p:spPr>
        <p:txBody>
          <a:bodyPr wrap="square" rtlCol="0">
            <a:spAutoFit/>
          </a:bodyPr>
          <a:lstStyle/>
          <a:p>
            <a:pPr algn="r" rtl="1">
              <a:lnSpc>
                <a:spcPct val="150000"/>
              </a:lnSpc>
            </a:pPr>
            <a:r>
              <a:rPr lang="fa-IR" sz="2000" dirty="0" smtClean="0">
                <a:solidFill>
                  <a:srgbClr val="FF0000"/>
                </a:solidFill>
              </a:rPr>
              <a:t>ب – اظهارکننده: </a:t>
            </a:r>
            <a:r>
              <a:rPr lang="fa-IR" sz="2000" dirty="0" smtClean="0"/>
              <a:t>صاحب کالا یا نماینده قانونی او است که کالا را برابر مقررات این قانون به گمرک اظهار می‌کند. در اظهار الکترونیکی صاحب کالا یا نماینده قانونی وی به استناد گواهی رقومی (دیجیتالی) تأیید شده از مراکز مجاز صدور گواهی مذکور به‌عنوان صاحب کالا یا نماینده قانونی اظهارکننده شناخته می‌شود.</a:t>
            </a:r>
            <a:br>
              <a:rPr lang="fa-IR" sz="2000" dirty="0" smtClean="0"/>
            </a:br>
            <a:endParaRPr lang="en-US" sz="2000" dirty="0" smtClean="0"/>
          </a:p>
          <a:p>
            <a:pPr algn="r" rtl="1">
              <a:lnSpc>
                <a:spcPct val="150000"/>
              </a:lnSpc>
            </a:pPr>
            <a:r>
              <a:rPr lang="fa-IR" sz="2000" dirty="0" smtClean="0">
                <a:solidFill>
                  <a:srgbClr val="FF0000"/>
                </a:solidFill>
              </a:rPr>
              <a:t>پ – اظهارنامه اجمالی: </a:t>
            </a:r>
            <a:r>
              <a:rPr lang="fa-IR" sz="2000" dirty="0" smtClean="0"/>
              <a:t>سندی است که به موجب آن شرکت حمل و نقل، فهرست کلی محمولاتی که باید تخلیه و یا بارگیری شود را هنگام ورود و یا خروج وسیله نقلیه از کشور اعلام می‌نماید.</a:t>
            </a:r>
            <a:br>
              <a:rPr lang="fa-IR" sz="2000" dirty="0" smtClean="0"/>
            </a:br>
            <a:endParaRPr lang="en-US" sz="2000" dirty="0"/>
          </a:p>
        </p:txBody>
      </p:sp>
      <p:sp>
        <p:nvSpPr>
          <p:cNvPr id="4" name="Horizontal Scroll 3"/>
          <p:cNvSpPr/>
          <p:nvPr/>
        </p:nvSpPr>
        <p:spPr>
          <a:xfrm>
            <a:off x="4114800" y="609600"/>
            <a:ext cx="4114800" cy="685800"/>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fa-IR" sz="2400" b="1" dirty="0" smtClean="0">
                <a:solidFill>
                  <a:srgbClr val="002060"/>
                </a:solidFill>
              </a:rPr>
              <a:t>نگاهی بر ماده 1 قانون امور گمرکی</a:t>
            </a:r>
            <a:endParaRPr lang="en-US" sz="2400" b="1" dirty="0">
              <a:solidFill>
                <a:srgbClr val="002060"/>
              </a:solidFill>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2000"/>
                                        <p:tgtEl>
                                          <p:spTgt spid="2">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fade">
                                      <p:cBhvr>
                                        <p:cTn id="10" dur="20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Picture.jpg"/>
          <p:cNvPicPr>
            <a:picLocks noChangeAspect="1"/>
          </p:cNvPicPr>
          <p:nvPr/>
        </p:nvPicPr>
        <p:blipFill>
          <a:blip r:embed="rId2" cstate="print"/>
          <a:stretch>
            <a:fillRect/>
          </a:stretch>
        </p:blipFill>
        <p:spPr>
          <a:xfrm>
            <a:off x="0" y="152400"/>
            <a:ext cx="9144000" cy="7923723"/>
          </a:xfrm>
          <a:prstGeom prst="rect">
            <a:avLst/>
          </a:prstGeom>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Picture 001.jpg"/>
          <p:cNvPicPr>
            <a:picLocks noChangeAspect="1"/>
          </p:cNvPicPr>
          <p:nvPr/>
        </p:nvPicPr>
        <p:blipFill>
          <a:blip r:embed="rId2" cstate="print"/>
          <a:stretch>
            <a:fillRect/>
          </a:stretch>
        </p:blipFill>
        <p:spPr>
          <a:xfrm>
            <a:off x="0" y="0"/>
            <a:ext cx="9144000" cy="6858000"/>
          </a:xfrm>
          <a:prstGeom prst="rect">
            <a:avLst/>
          </a:prstGeom>
        </p:spPr>
      </p:pic>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Picture 002.jpg"/>
          <p:cNvPicPr>
            <a:picLocks noChangeAspect="1"/>
          </p:cNvPicPr>
          <p:nvPr/>
        </p:nvPicPr>
        <p:blipFill>
          <a:blip r:embed="rId2" cstate="print"/>
          <a:stretch>
            <a:fillRect/>
          </a:stretch>
        </p:blipFill>
        <p:spPr>
          <a:xfrm>
            <a:off x="0" y="0"/>
            <a:ext cx="9144000" cy="6858000"/>
          </a:xfrm>
          <a:prstGeom prst="rect">
            <a:avLst/>
          </a:prstGeom>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Picture 003.jpg"/>
          <p:cNvPicPr>
            <a:picLocks noChangeAspect="1"/>
          </p:cNvPicPr>
          <p:nvPr/>
        </p:nvPicPr>
        <p:blipFill>
          <a:blip r:embed="rId2" cstate="print"/>
          <a:stretch>
            <a:fillRect/>
          </a:stretch>
        </p:blipFill>
        <p:spPr>
          <a:xfrm>
            <a:off x="0" y="0"/>
            <a:ext cx="9144000" cy="6858000"/>
          </a:xfrm>
          <a:prstGeom prst="rect">
            <a:avLst/>
          </a:prstGeom>
        </p:spPr>
      </p:pic>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Picture 004.jpg"/>
          <p:cNvPicPr>
            <a:picLocks noChangeAspect="1"/>
          </p:cNvPicPr>
          <p:nvPr/>
        </p:nvPicPr>
        <p:blipFill>
          <a:blip r:embed="rId2" cstate="print"/>
          <a:stretch>
            <a:fillRect/>
          </a:stretch>
        </p:blipFill>
        <p:spPr>
          <a:xfrm>
            <a:off x="0" y="0"/>
            <a:ext cx="9144000" cy="6858000"/>
          </a:xfrm>
          <a:prstGeom prst="rect">
            <a:avLst/>
          </a:prstGeom>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Picture 005.jpg"/>
          <p:cNvPicPr>
            <a:picLocks noChangeAspect="1"/>
          </p:cNvPicPr>
          <p:nvPr/>
        </p:nvPicPr>
        <p:blipFill>
          <a:blip r:embed="rId2" cstate="print"/>
          <a:stretch>
            <a:fillRect/>
          </a:stretch>
        </p:blipFill>
        <p:spPr>
          <a:xfrm>
            <a:off x="0" y="0"/>
            <a:ext cx="9144000" cy="6858000"/>
          </a:xfrm>
          <a:prstGeom prst="rect">
            <a:avLst/>
          </a:prstGeom>
        </p:spPr>
      </p:pic>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Picture 006.jpg"/>
          <p:cNvPicPr>
            <a:picLocks noChangeAspect="1"/>
          </p:cNvPicPr>
          <p:nvPr/>
        </p:nvPicPr>
        <p:blipFill>
          <a:blip r:embed="rId2" cstate="print"/>
          <a:stretch>
            <a:fillRect/>
          </a:stretch>
        </p:blipFill>
        <p:spPr>
          <a:xfrm>
            <a:off x="0" y="0"/>
            <a:ext cx="9296400" cy="6858000"/>
          </a:xfrm>
          <a:prstGeom prst="rect">
            <a:avLst/>
          </a:prstGeom>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Picture 007.jpg"/>
          <p:cNvPicPr>
            <a:picLocks noChangeAspect="1"/>
          </p:cNvPicPr>
          <p:nvPr/>
        </p:nvPicPr>
        <p:blipFill>
          <a:blip r:embed="rId2" cstate="print"/>
          <a:stretch>
            <a:fillRect/>
          </a:stretch>
        </p:blipFill>
        <p:spPr>
          <a:xfrm>
            <a:off x="0" y="0"/>
            <a:ext cx="9144000" cy="6858000"/>
          </a:xfrm>
          <a:prstGeom prst="rect">
            <a:avLst/>
          </a:prstGeom>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Picture 008.jpg"/>
          <p:cNvPicPr>
            <a:picLocks noChangeAspect="1"/>
          </p:cNvPicPr>
          <p:nvPr/>
        </p:nvPicPr>
        <p:blipFill>
          <a:blip r:embed="rId2" cstate="print"/>
          <a:stretch>
            <a:fillRect/>
          </a:stretch>
        </p:blipFill>
        <p:spPr>
          <a:xfrm>
            <a:off x="0" y="0"/>
            <a:ext cx="9296400" cy="6858000"/>
          </a:xfrm>
          <a:prstGeom prst="rect">
            <a:avLst/>
          </a:prstGeom>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نادین-3-1024x576.jpg"/>
          <p:cNvPicPr>
            <a:picLocks noChangeAspect="1"/>
          </p:cNvPicPr>
          <p:nvPr/>
        </p:nvPicPr>
        <p:blipFill>
          <a:blip r:embed="rId2" cstate="print"/>
          <a:stretch>
            <a:fillRect/>
          </a:stretch>
        </p:blipFill>
        <p:spPr>
          <a:xfrm>
            <a:off x="0" y="0"/>
            <a:ext cx="9144000" cy="6858000"/>
          </a:xfrm>
          <a:prstGeom prst="rect">
            <a:avLst/>
          </a:prstGeom>
        </p:spPr>
      </p:pic>
    </p:spTree>
  </p:cSld>
  <p:clrMapOvr>
    <a:masterClrMapping/>
  </p:clrMapOvr>
  <p:transition>
    <p:dissolv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38200" y="1219200"/>
            <a:ext cx="7467600" cy="6370975"/>
          </a:xfrm>
          <a:prstGeom prst="rect">
            <a:avLst/>
          </a:prstGeom>
          <a:noFill/>
        </p:spPr>
        <p:txBody>
          <a:bodyPr wrap="square" rtlCol="0">
            <a:spAutoFit/>
          </a:bodyPr>
          <a:lstStyle/>
          <a:p>
            <a:pPr algn="r" rtl="1">
              <a:lnSpc>
                <a:spcPct val="150000"/>
              </a:lnSpc>
            </a:pPr>
            <a:r>
              <a:rPr lang="fa-IR" sz="2000" dirty="0" smtClean="0">
                <a:solidFill>
                  <a:srgbClr val="FF0000"/>
                </a:solidFill>
              </a:rPr>
              <a:t>ت – اماکن گمرکی: </a:t>
            </a:r>
            <a:r>
              <a:rPr lang="fa-IR" sz="2000" dirty="0" smtClean="0"/>
              <a:t>انبارها، باراندازها، اسکله‌ها، فرودگاهها، ایستگاههای راه‌آهن، محوطه‌ها و هر محل یا مکانی است که تحت نظارت گمرک است و برای انباشتن و نگهداری کالاها به‌منظورانجام تشریفات گمرکی استفاده می‌شود. این اماکن می‌تواند انبارهای گمرکی، انبارهای اختصاصی و سردخانه‌های عمومی باشد.</a:t>
            </a:r>
            <a:br>
              <a:rPr lang="fa-IR" sz="2000" dirty="0" smtClean="0"/>
            </a:br>
            <a:r>
              <a:rPr lang="fa-IR" sz="2000" dirty="0" smtClean="0"/>
              <a:t/>
            </a:r>
            <a:br>
              <a:rPr lang="fa-IR" sz="2000" dirty="0" smtClean="0"/>
            </a:br>
            <a:r>
              <a:rPr lang="fa-IR" sz="2000" dirty="0" smtClean="0">
                <a:solidFill>
                  <a:srgbClr val="FF0000"/>
                </a:solidFill>
              </a:rPr>
              <a:t>ث – ترخیص: </a:t>
            </a:r>
            <a:r>
              <a:rPr lang="fa-IR" sz="2000" dirty="0" smtClean="0"/>
              <a:t>خروج کالا از اماکن گمرکی پس از انجام تشریفات گمرکی مربوط است.</a:t>
            </a:r>
            <a:br>
              <a:rPr lang="fa-IR" sz="2000" dirty="0" smtClean="0"/>
            </a:br>
            <a:r>
              <a:rPr lang="fa-IR" sz="2000" dirty="0" smtClean="0"/>
              <a:t/>
            </a:r>
            <a:br>
              <a:rPr lang="fa-IR" sz="2000" dirty="0" smtClean="0"/>
            </a:br>
            <a:r>
              <a:rPr lang="fa-IR" sz="2000" dirty="0" smtClean="0">
                <a:solidFill>
                  <a:srgbClr val="FF0000"/>
                </a:solidFill>
              </a:rPr>
              <a:t>ج – ترخیصیه: </a:t>
            </a:r>
            <a:r>
              <a:rPr lang="fa-IR" sz="2000" dirty="0" smtClean="0"/>
              <a:t>سندی است که به موجب آن شرکت حمل و نقل (کریر و فورواردر) پس از احراز هویت، بلامانع بودن انجام تشریفات گمرکی توسط گیرنده کالا را به گمرک اعلام می‌نماید.</a:t>
            </a:r>
            <a:r>
              <a:rPr lang="fa-IR" dirty="0" smtClean="0"/>
              <a:t/>
            </a:r>
            <a:br>
              <a:rPr lang="fa-IR" dirty="0" smtClean="0"/>
            </a:br>
            <a:r>
              <a:rPr lang="fa-IR" dirty="0" smtClean="0"/>
              <a:t/>
            </a:r>
            <a:br>
              <a:rPr lang="fa-IR" dirty="0" smtClean="0"/>
            </a:br>
            <a:r>
              <a:rPr lang="fa-IR" dirty="0" smtClean="0"/>
              <a:t/>
            </a:r>
            <a:br>
              <a:rPr lang="fa-IR" dirty="0" smtClean="0"/>
            </a:br>
            <a:r>
              <a:rPr lang="fa-IR" dirty="0" smtClean="0"/>
              <a:t/>
            </a:r>
            <a:br>
              <a:rPr lang="fa-IR" dirty="0" smtClean="0"/>
            </a:br>
            <a:endParaRPr lang="en-US" dirty="0"/>
          </a:p>
        </p:txBody>
      </p:sp>
      <p:sp>
        <p:nvSpPr>
          <p:cNvPr id="4" name="Horizontal Scroll 3"/>
          <p:cNvSpPr/>
          <p:nvPr/>
        </p:nvSpPr>
        <p:spPr>
          <a:xfrm>
            <a:off x="4191000" y="609600"/>
            <a:ext cx="3962400" cy="685800"/>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fa-IR" sz="2400" b="1" dirty="0" smtClean="0">
                <a:solidFill>
                  <a:srgbClr val="002060"/>
                </a:solidFill>
              </a:rPr>
              <a:t>نگاهی بر ماده 1 قانون امور گمرکی</a:t>
            </a:r>
            <a:endParaRPr lang="en-US" sz="2400" b="1" dirty="0">
              <a:solidFill>
                <a:srgbClr val="002060"/>
              </a:solidFill>
            </a:endParaRPr>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62000" y="1752600"/>
            <a:ext cx="7391400" cy="3323987"/>
          </a:xfrm>
          <a:prstGeom prst="rect">
            <a:avLst/>
          </a:prstGeom>
        </p:spPr>
        <p:txBody>
          <a:bodyPr wrap="square">
            <a:spAutoFit/>
          </a:bodyPr>
          <a:lstStyle/>
          <a:p>
            <a:pPr algn="r" rtl="1">
              <a:lnSpc>
                <a:spcPct val="150000"/>
              </a:lnSpc>
            </a:pPr>
            <a:r>
              <a:rPr lang="fa-IR" sz="2000" dirty="0" smtClean="0">
                <a:solidFill>
                  <a:srgbClr val="FF0000"/>
                </a:solidFill>
              </a:rPr>
              <a:t>چ – تشریفات گمرکی: </a:t>
            </a:r>
            <a:r>
              <a:rPr lang="fa-IR" sz="2000" dirty="0" smtClean="0"/>
              <a:t>کلیه عملیاتی است که در اجرای مقررات گمرکی انجام می‌شود.</a:t>
            </a:r>
            <a:br>
              <a:rPr lang="fa-IR" sz="2000" dirty="0" smtClean="0"/>
            </a:br>
            <a:r>
              <a:rPr lang="fa-IR" sz="2000" dirty="0" smtClean="0"/>
              <a:t/>
            </a:r>
            <a:br>
              <a:rPr lang="fa-IR" sz="2000" dirty="0" smtClean="0"/>
            </a:br>
            <a:r>
              <a:rPr lang="fa-IR" sz="2000" dirty="0" smtClean="0">
                <a:solidFill>
                  <a:srgbClr val="FF0000"/>
                </a:solidFill>
              </a:rPr>
              <a:t>ح – تضمین: </a:t>
            </a:r>
            <a:r>
              <a:rPr lang="fa-IR" sz="2000" dirty="0" smtClean="0"/>
              <a:t>وجه نقد، ضمانتنامه بانکی و بیمه‌نامه معتبری است که برای اجرای الزامات مندرج در مقررات گمرکی نزد گمرک سپرده می‌شود.</a:t>
            </a:r>
            <a:br>
              <a:rPr lang="fa-IR" sz="2000" dirty="0" smtClean="0"/>
            </a:br>
            <a:r>
              <a:rPr lang="fa-IR" sz="2000" dirty="0" smtClean="0"/>
              <a:t/>
            </a:r>
            <a:br>
              <a:rPr lang="fa-IR" sz="2000" dirty="0" smtClean="0"/>
            </a:br>
            <a:r>
              <a:rPr lang="fa-IR" sz="2000" dirty="0" smtClean="0">
                <a:solidFill>
                  <a:srgbClr val="FF0000"/>
                </a:solidFill>
              </a:rPr>
              <a:t>خ – تعهد: </a:t>
            </a:r>
            <a:r>
              <a:rPr lang="fa-IR" sz="2000" dirty="0" smtClean="0"/>
              <a:t>قبول الزام کتبی یا الکترونیکی که شخص را دربرابر گمرک برای انجام یا عدم انجام عملی ملزم می‌کند.</a:t>
            </a:r>
            <a:endParaRPr lang="en-US" sz="2000" dirty="0"/>
          </a:p>
        </p:txBody>
      </p:sp>
      <p:sp>
        <p:nvSpPr>
          <p:cNvPr id="4" name="Horizontal Scroll 3"/>
          <p:cNvSpPr/>
          <p:nvPr/>
        </p:nvSpPr>
        <p:spPr>
          <a:xfrm>
            <a:off x="4114800" y="609600"/>
            <a:ext cx="4038600" cy="685800"/>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fa-IR" sz="2400" b="1" dirty="0" smtClean="0">
                <a:solidFill>
                  <a:srgbClr val="002060"/>
                </a:solidFill>
              </a:rPr>
              <a:t>نگاهی بر ماده 1 قانون امور گمرکی</a:t>
            </a:r>
            <a:endParaRPr lang="en-US" sz="2400" b="1" dirty="0">
              <a:solidFill>
                <a:srgbClr val="002060"/>
              </a:solidFill>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Pushpin">
  <a:themeElements>
    <a:clrScheme name="Pushpin">
      <a:dk1>
        <a:sysClr val="windowText" lastClr="000000"/>
      </a:dk1>
      <a:lt1>
        <a:sysClr val="window" lastClr="FFFFFF"/>
      </a:lt1>
      <a:dk2>
        <a:srgbClr val="465E9C"/>
      </a:dk2>
      <a:lt2>
        <a:srgbClr val="CCDDEA"/>
      </a:lt2>
      <a:accent1>
        <a:srgbClr val="FDA023"/>
      </a:accent1>
      <a:accent2>
        <a:srgbClr val="AA2B1E"/>
      </a:accent2>
      <a:accent3>
        <a:srgbClr val="71685C"/>
      </a:accent3>
      <a:accent4>
        <a:srgbClr val="64A73B"/>
      </a:accent4>
      <a:accent5>
        <a:srgbClr val="EB5605"/>
      </a:accent5>
      <a:accent6>
        <a:srgbClr val="B9CA1A"/>
      </a:accent6>
      <a:hlink>
        <a:srgbClr val="D83E2C"/>
      </a:hlink>
      <a:folHlink>
        <a:srgbClr val="ED7D27"/>
      </a:folHlink>
    </a:clrScheme>
    <a:fontScheme name="Pushpin">
      <a:majorFont>
        <a:latin typeface="Constantia"/>
        <a:ea typeface=""/>
        <a:cs typeface=""/>
        <a:font script="Jpan" typeface="HGS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Franklin Gothic Book"/>
        <a:ea typeface=""/>
        <a:cs typeface=""/>
        <a:font script="Grek" typeface="Arial"/>
        <a:font script="Cyrl" typeface="Arial"/>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ushpin">
      <a:fillStyleLst>
        <a:solidFill>
          <a:schemeClr val="phClr"/>
        </a:solidFill>
        <a:gradFill rotWithShape="1">
          <a:gsLst>
            <a:gs pos="0">
              <a:schemeClr val="phClr">
                <a:tint val="50000"/>
                <a:satMod val="180000"/>
                <a:lumMod val="100000"/>
              </a:schemeClr>
            </a:gs>
            <a:gs pos="40000">
              <a:schemeClr val="phClr">
                <a:tint val="60000"/>
                <a:satMod val="130000"/>
                <a:lumMod val="100000"/>
              </a:schemeClr>
            </a:gs>
            <a:gs pos="100000">
              <a:schemeClr val="phClr">
                <a:tint val="96000"/>
                <a:lumMod val="108000"/>
              </a:schemeClr>
            </a:gs>
          </a:gsLst>
          <a:lin ang="5400000" scaled="0"/>
        </a:gradFill>
        <a:gradFill rotWithShape="1">
          <a:gsLst>
            <a:gs pos="0">
              <a:schemeClr val="phClr"/>
            </a:gs>
            <a:gs pos="100000">
              <a:schemeClr val="phClr">
                <a:shade val="76000"/>
                <a:lumMod val="90000"/>
              </a:schemeClr>
            </a:gs>
          </a:gsLst>
          <a:lin ang="5400000" scaled="0"/>
        </a:gradFill>
      </a:fillStyleLst>
      <a:lnStyleLst>
        <a:ln w="9525" cap="flat" cmpd="sng" algn="ctr">
          <a:solidFill>
            <a:schemeClr val="phClr"/>
          </a:solidFill>
          <a:prstDash val="solid"/>
        </a:ln>
        <a:ln w="15875" cap="flat" cmpd="sng" algn="ctr">
          <a:solidFill>
            <a:schemeClr val="phClr">
              <a:shade val="80000"/>
              <a:lumMod val="90000"/>
            </a:schemeClr>
          </a:solidFill>
          <a:prstDash val="solid"/>
        </a:ln>
        <a:ln w="25400" cap="flat" cmpd="sng" algn="ctr">
          <a:solidFill>
            <a:schemeClr val="phClr"/>
          </a:solidFill>
          <a:prstDash val="solid"/>
        </a:ln>
      </a:lnStyleLst>
      <a:effectStyleLst>
        <a:effectStyle>
          <a:effectLst/>
        </a:effectStyle>
        <a:effectStyle>
          <a:effectLst>
            <a:outerShdw blurRad="38100" dist="38100" dir="4800000" sx="98000" sy="98000" rotWithShape="0">
              <a:srgbClr val="000000">
                <a:alpha val="32000"/>
              </a:srgbClr>
            </a:outerShdw>
          </a:effectLst>
        </a:effectStyle>
        <a:effectStyle>
          <a:effectLst>
            <a:outerShdw blurRad="38100" dist="38100" dir="4800000" sx="96000" sy="96000" rotWithShape="0">
              <a:srgbClr val="000000">
                <a:alpha val="40000"/>
              </a:srgbClr>
            </a:outerShdw>
          </a:effectLst>
          <a:scene3d>
            <a:camera prst="orthographicFront">
              <a:rot lat="0" lon="0" rev="0"/>
            </a:camera>
            <a:lightRig rig="threePt" dir="t">
              <a:rot lat="0" lon="0" rev="3240000"/>
            </a:lightRig>
          </a:scene3d>
          <a:sp3d>
            <a:bevelT w="28575" h="28575"/>
          </a:sp3d>
        </a:effectStyle>
      </a:effectStyleLst>
      <a:bgFillStyleLst>
        <a:solidFill>
          <a:schemeClr val="phClr">
            <a:tint val="93000"/>
          </a:schemeClr>
        </a:solidFill>
        <a:blipFill rotWithShape="1">
          <a:blip xmlns:r="http://schemas.openxmlformats.org/officeDocument/2006/relationships" r:embed="rId1">
            <a:duotone>
              <a:schemeClr val="phClr">
                <a:shade val="80000"/>
                <a:satMod val="140000"/>
                <a:lumMod val="50000"/>
              </a:schemeClr>
              <a:schemeClr val="phClr">
                <a:tint val="95000"/>
                <a:satMod val="180000"/>
                <a:lumMod val="160000"/>
              </a:schemeClr>
            </a:duotone>
          </a:blip>
          <a:stretch/>
        </a:blipFill>
        <a:blipFill rotWithShape="1">
          <a:blip xmlns:r="http://schemas.openxmlformats.org/officeDocument/2006/relationships" r:embed="rId2">
            <a:duotone>
              <a:schemeClr val="phClr">
                <a:tint val="98000"/>
                <a:shade val="90000"/>
                <a:satMod val="120000"/>
                <a:lumMod val="54000"/>
              </a:schemeClr>
              <a:schemeClr val="phClr">
                <a:tint val="80000"/>
                <a:satMod val="160000"/>
                <a:lumMod val="140000"/>
              </a:schemeClr>
            </a:duotone>
          </a:blip>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Unknown Document Type" ma:contentTypeID="0x010104" ma:contentTypeVersion="0" ma:contentTypeDescription="" ma:contentTypeScope="" ma:versionID="279c20c3caf3300dae6b438536eb8c56">
  <xsd:schema xmlns:xsd="http://www.w3.org/2001/XMLSchema" xmlns:p="http://schemas.microsoft.com/office/2006/metadata/properties" targetNamespace="http://schemas.microsoft.com/office/2006/metadata/properties" ma:root="true" ma:fieldsID="0d2e1ca116041f9e11471c52c4c9d60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axOccurs="1" ma:index="3"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documentManagement/>
</p:properties>
</file>

<file path=customXml/itemProps1.xml><?xml version="1.0" encoding="utf-8"?>
<ds:datastoreItem xmlns:ds="http://schemas.openxmlformats.org/officeDocument/2006/customXml" ds:itemID="{C3C6C162-259A-4D68-B86E-1BE42252698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EB61EAC5-8F9D-453A-BD90-76C5B28DC463}">
  <ds:schemaRefs>
    <ds:schemaRef ds:uri="http://schemas.microsoft.com/sharepoint/v3/contenttype/forms"/>
  </ds:schemaRefs>
</ds:datastoreItem>
</file>

<file path=customXml/itemProps3.xml><?xml version="1.0" encoding="utf-8"?>
<ds:datastoreItem xmlns:ds="http://schemas.openxmlformats.org/officeDocument/2006/customXml" ds:itemID="{C3145931-CB5D-4578-97E2-33457DD6FE3F}">
  <ds:schemaRefs>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Pushpin</Template>
  <TotalTime>1901</TotalTime>
  <Words>4641</Words>
  <Application>Microsoft Office PowerPoint</Application>
  <PresentationFormat>On-screen Show (4:3)</PresentationFormat>
  <Paragraphs>327</Paragraphs>
  <Slides>79</Slides>
  <Notes>2</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79</vt:i4>
      </vt:variant>
    </vt:vector>
  </HeadingPairs>
  <TitlesOfParts>
    <vt:vector size="89" baseType="lpstr">
      <vt:lpstr>Arial</vt:lpstr>
      <vt:lpstr>B Roya</vt:lpstr>
      <vt:lpstr>Brush Script MT</vt:lpstr>
      <vt:lpstr>Calibri</vt:lpstr>
      <vt:lpstr>Constantia</vt:lpstr>
      <vt:lpstr>Franklin Gothic Book</vt:lpstr>
      <vt:lpstr>IPT.Koodak</vt:lpstr>
      <vt:lpstr>Rage Italic</vt:lpstr>
      <vt:lpstr>Wingdings</vt:lpstr>
      <vt:lpstr>Pushpin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lenovo</cp:lastModifiedBy>
  <cp:revision>160</cp:revision>
  <dcterms:created xsi:type="dcterms:W3CDTF">2006-08-16T00:00:00Z</dcterms:created>
  <dcterms:modified xsi:type="dcterms:W3CDTF">2017-11-11T12:12:37Z</dcterms:modified>
</cp:coreProperties>
</file>